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677" r:id="rId3"/>
  </p:sldMasterIdLst>
  <p:notesMasterIdLst>
    <p:notesMasterId r:id="rId153"/>
  </p:notesMasterIdLst>
  <p:handoutMasterIdLst>
    <p:handoutMasterId r:id="rId154"/>
  </p:handoutMasterIdLst>
  <p:sldIdLst>
    <p:sldId id="791" r:id="rId4"/>
    <p:sldId id="792" r:id="rId5"/>
    <p:sldId id="417" r:id="rId6"/>
    <p:sldId id="435" r:id="rId7"/>
    <p:sldId id="418" r:id="rId8"/>
    <p:sldId id="419" r:id="rId9"/>
    <p:sldId id="420" r:id="rId10"/>
    <p:sldId id="421"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6" r:id="rId24"/>
    <p:sldId id="437" r:id="rId25"/>
    <p:sldId id="438" r:id="rId26"/>
    <p:sldId id="439" r:id="rId27"/>
    <p:sldId id="440" r:id="rId28"/>
    <p:sldId id="441" r:id="rId29"/>
    <p:sldId id="442" r:id="rId30"/>
    <p:sldId id="443" r:id="rId31"/>
    <p:sldId id="444" r:id="rId32"/>
    <p:sldId id="573" r:id="rId33"/>
    <p:sldId id="572" r:id="rId34"/>
    <p:sldId id="575" r:id="rId35"/>
    <p:sldId id="445" r:id="rId36"/>
    <p:sldId id="446" r:id="rId37"/>
    <p:sldId id="447" r:id="rId38"/>
    <p:sldId id="448" r:id="rId39"/>
    <p:sldId id="449" r:id="rId40"/>
    <p:sldId id="450" r:id="rId41"/>
    <p:sldId id="451" r:id="rId42"/>
    <p:sldId id="452" r:id="rId43"/>
    <p:sldId id="453" r:id="rId44"/>
    <p:sldId id="454" r:id="rId45"/>
    <p:sldId id="455" r:id="rId46"/>
    <p:sldId id="456" r:id="rId47"/>
    <p:sldId id="457" r:id="rId48"/>
    <p:sldId id="458" r:id="rId49"/>
    <p:sldId id="459" r:id="rId50"/>
    <p:sldId id="460" r:id="rId51"/>
    <p:sldId id="461" r:id="rId52"/>
    <p:sldId id="462" r:id="rId53"/>
    <p:sldId id="463" r:id="rId54"/>
    <p:sldId id="464" r:id="rId55"/>
    <p:sldId id="465" r:id="rId56"/>
    <p:sldId id="466" r:id="rId57"/>
    <p:sldId id="467" r:id="rId58"/>
    <p:sldId id="468" r:id="rId59"/>
    <p:sldId id="469" r:id="rId60"/>
    <p:sldId id="470" r:id="rId61"/>
    <p:sldId id="471" r:id="rId62"/>
    <p:sldId id="472" r:id="rId63"/>
    <p:sldId id="473" r:id="rId64"/>
    <p:sldId id="474" r:id="rId65"/>
    <p:sldId id="475" r:id="rId66"/>
    <p:sldId id="476" r:id="rId67"/>
    <p:sldId id="477" r:id="rId68"/>
    <p:sldId id="478" r:id="rId69"/>
    <p:sldId id="479" r:id="rId70"/>
    <p:sldId id="480" r:id="rId71"/>
    <p:sldId id="581" r:id="rId72"/>
    <p:sldId id="576" r:id="rId73"/>
    <p:sldId id="578" r:id="rId74"/>
    <p:sldId id="582" r:id="rId75"/>
    <p:sldId id="583" r:id="rId76"/>
    <p:sldId id="485"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2" r:id="rId93"/>
    <p:sldId id="503" r:id="rId94"/>
    <p:sldId id="504" r:id="rId95"/>
    <p:sldId id="505" r:id="rId96"/>
    <p:sldId id="506" r:id="rId97"/>
    <p:sldId id="507" r:id="rId98"/>
    <p:sldId id="508" r:id="rId99"/>
    <p:sldId id="509" r:id="rId100"/>
    <p:sldId id="510" r:id="rId101"/>
    <p:sldId id="511" r:id="rId102"/>
    <p:sldId id="512" r:id="rId103"/>
    <p:sldId id="513" r:id="rId104"/>
    <p:sldId id="514" r:id="rId105"/>
    <p:sldId id="515" r:id="rId106"/>
    <p:sldId id="518" r:id="rId107"/>
    <p:sldId id="588" r:id="rId108"/>
    <p:sldId id="589" r:id="rId109"/>
    <p:sldId id="584" r:id="rId110"/>
    <p:sldId id="585" r:id="rId111"/>
    <p:sldId id="534" r:id="rId112"/>
    <p:sldId id="535" r:id="rId113"/>
    <p:sldId id="536" r:id="rId114"/>
    <p:sldId id="537" r:id="rId115"/>
    <p:sldId id="538" r:id="rId116"/>
    <p:sldId id="539" r:id="rId117"/>
    <p:sldId id="540" r:id="rId118"/>
    <p:sldId id="541" r:id="rId119"/>
    <p:sldId id="542" r:id="rId120"/>
    <p:sldId id="543" r:id="rId121"/>
    <p:sldId id="544" r:id="rId122"/>
    <p:sldId id="545" r:id="rId123"/>
    <p:sldId id="546" r:id="rId124"/>
    <p:sldId id="547" r:id="rId125"/>
    <p:sldId id="548" r:id="rId126"/>
    <p:sldId id="549" r:id="rId127"/>
    <p:sldId id="550" r:id="rId128"/>
    <p:sldId id="590" r:id="rId129"/>
    <p:sldId id="551" r:id="rId130"/>
    <p:sldId id="552" r:id="rId131"/>
    <p:sldId id="553" r:id="rId132"/>
    <p:sldId id="554" r:id="rId133"/>
    <p:sldId id="555" r:id="rId134"/>
    <p:sldId id="556" r:id="rId135"/>
    <p:sldId id="557" r:id="rId136"/>
    <p:sldId id="558" r:id="rId137"/>
    <p:sldId id="559" r:id="rId138"/>
    <p:sldId id="560" r:id="rId139"/>
    <p:sldId id="561" r:id="rId140"/>
    <p:sldId id="562" r:id="rId141"/>
    <p:sldId id="563" r:id="rId142"/>
    <p:sldId id="564" r:id="rId143"/>
    <p:sldId id="565" r:id="rId144"/>
    <p:sldId id="566" r:id="rId145"/>
    <p:sldId id="567" r:id="rId146"/>
    <p:sldId id="568" r:id="rId147"/>
    <p:sldId id="569" r:id="rId148"/>
    <p:sldId id="570" r:id="rId149"/>
    <p:sldId id="587" r:id="rId150"/>
    <p:sldId id="586" r:id="rId151"/>
    <p:sldId id="416" r:id="rId152"/>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C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autoAdjust="0"/>
  </p:normalViewPr>
  <p:slideViewPr>
    <p:cSldViewPr>
      <p:cViewPr varScale="1">
        <p:scale>
          <a:sx n="79" d="100"/>
          <a:sy n="79" d="100"/>
        </p:scale>
        <p:origin x="108" y="102"/>
      </p:cViewPr>
      <p:guideLst>
        <p:guide orient="horz" pos="3504"/>
        <p:guide pos="2928"/>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688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handoutMaster" Target="handoutMasters/handout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5.xml"/><Relationship Id="rId4" Type="http://schemas.openxmlformats.org/officeDocument/2006/relationships/image" Target="../media/image5.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112"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BC3EB263-34CD-400B-9227-9080BEF6BE07}" type="slidenum">
              <a:rPr lang="en-US" smtClean="0"/>
              <a:pPr/>
              <a:t>22</a:t>
            </a:fld>
            <a:endParaRPr lang="en-US"/>
          </a:p>
        </p:txBody>
      </p:sp>
    </p:spTree>
    <p:extLst>
      <p:ext uri="{BB962C8B-B14F-4D97-AF65-F5344CB8AC3E}">
        <p14:creationId xmlns:p14="http://schemas.microsoft.com/office/powerpoint/2010/main" val="306092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218856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46236" y="701824"/>
            <a:ext cx="8229600" cy="1143000"/>
          </a:xfrm>
          <a:prstGeom prst="rect">
            <a:avLst/>
          </a:prstGeom>
        </p:spPr>
        <p:txBody>
          <a:bodyPr/>
          <a:lstStyle/>
          <a:p>
            <a:r>
              <a:rPr lang="pt-BR" dirty="0"/>
              <a:t>Clique para editar o estilo do título mestre</a:t>
            </a:r>
          </a:p>
        </p:txBody>
      </p:sp>
      <p:sp>
        <p:nvSpPr>
          <p:cNvPr id="3" name="Espaço Reservado para Conteúdo 2"/>
          <p:cNvSpPr>
            <a:spLocks noGrp="1"/>
          </p:cNvSpPr>
          <p:nvPr>
            <p:ph idx="1"/>
          </p:nvPr>
        </p:nvSpPr>
        <p:spPr>
          <a:xfrm>
            <a:off x="446236" y="2060848"/>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1277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lgn="l">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0" name="Imagem 9"/>
          <p:cNvPicPr>
            <a:picLocks noChangeAspect="1"/>
          </p:cNvPicPr>
          <p:nvPr userDrawn="1"/>
        </p:nvPicPr>
        <p:blipFill>
          <a:blip r:embed="rId2"/>
          <a:stretch>
            <a:fillRect/>
          </a:stretch>
        </p:blipFill>
        <p:spPr>
          <a:xfrm>
            <a:off x="8306046" y="6216481"/>
            <a:ext cx="781050" cy="371475"/>
          </a:xfrm>
          <a:prstGeom prst="rect">
            <a:avLst/>
          </a:prstGeom>
        </p:spPr>
      </p:pic>
      <p:sp>
        <p:nvSpPr>
          <p:cNvPr id="5"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3814303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051" y="188640"/>
            <a:ext cx="8229600" cy="466767"/>
          </a:xfrm>
        </p:spPr>
        <p:txBody>
          <a:bodyPr>
            <a:noAutofit/>
          </a:bodyPr>
          <a:lstStyle>
            <a:lvl1pPr algn="l">
              <a:defRPr sz="2400" i="0">
                <a:solidFill>
                  <a:schemeClr val="bg2"/>
                </a:solidFill>
              </a:defRPr>
            </a:lvl1pPr>
          </a:lstStyle>
          <a:p>
            <a:r>
              <a:rPr lang="x-none" dirty="0"/>
              <a:t>Click to edit Master title style</a:t>
            </a:r>
            <a:endParaRPr lang="en-US" dirty="0"/>
          </a:p>
        </p:txBody>
      </p:sp>
      <p:sp>
        <p:nvSpPr>
          <p:cNvPr id="4" name="Date Placeholder 3"/>
          <p:cNvSpPr>
            <a:spLocks noGrp="1"/>
          </p:cNvSpPr>
          <p:nvPr>
            <p:ph type="dt" sz="half" idx="10"/>
          </p:nvPr>
        </p:nvSpPr>
        <p:spPr/>
        <p:txBody>
          <a:bodyPr/>
          <a:lstStyle/>
          <a:p>
            <a:fld id="{C8B546EA-8C2A-4DA9-9254-2612E6D48941}" type="datetime1">
              <a:rPr lang="pt-BR" smtClean="0"/>
              <a:pPr/>
              <a:t>25/11/2018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lvl1pPr>
              <a:defRPr sz="1800" b="1"/>
            </a:lvl1pPr>
          </a:lstStyle>
          <a:p>
            <a:fld id="{0DBB9FE3-D63C-4A40-B010-4651D12E128D}" type="slidenum">
              <a:rPr lang="pt-BR" smtClean="0"/>
              <a:pPr/>
              <a:t>‹nº›</a:t>
            </a:fld>
            <a:endParaRPr lang="pt-BR"/>
          </a:p>
        </p:txBody>
      </p:sp>
      <p:pic>
        <p:nvPicPr>
          <p:cNvPr id="7" name="Imagem 6"/>
          <p:cNvPicPr>
            <a:picLocks noChangeAspect="1"/>
          </p:cNvPicPr>
          <p:nvPr userDrawn="1"/>
        </p:nvPicPr>
        <p:blipFill>
          <a:blip r:embed="rId2"/>
          <a:stretch>
            <a:fillRect/>
          </a:stretch>
        </p:blipFill>
        <p:spPr>
          <a:xfrm>
            <a:off x="8306046" y="6216481"/>
            <a:ext cx="781050" cy="371475"/>
          </a:xfrm>
          <a:prstGeom prst="rect">
            <a:avLst/>
          </a:prstGeom>
        </p:spPr>
      </p:pic>
      <p:sp>
        <p:nvSpPr>
          <p:cNvPr id="8" name="TextBox 7"/>
          <p:cNvSpPr txBox="1"/>
          <p:nvPr userDrawn="1"/>
        </p:nvSpPr>
        <p:spPr>
          <a:xfrm>
            <a:off x="8426450" y="621665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2604347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334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3923928"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153451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82491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DB154A9-751C-44B7-B552-2F8ECE0866A0}"/>
              </a:ext>
            </a:extLst>
          </p:cNvPr>
          <p:cNvPicPr>
            <a:picLocks noChangeAspect="1"/>
          </p:cNvPicPr>
          <p:nvPr userDrawn="1"/>
        </p:nvPicPr>
        <p:blipFill>
          <a:blip r:embed="rId14"/>
          <a:stretch>
            <a:fillRect/>
          </a:stretch>
        </p:blipFill>
        <p:spPr>
          <a:xfrm>
            <a:off x="-2474" y="-27384"/>
            <a:ext cx="9144000" cy="83295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5" name="Imagem 4">
            <a:extLst>
              <a:ext uri="{FF2B5EF4-FFF2-40B4-BE49-F238E27FC236}">
                <a16:creationId xmlns:a16="http://schemas.microsoft.com/office/drawing/2014/main" id="{5F295158-E687-438C-8BFB-71E174DCE22D}"/>
              </a:ext>
            </a:extLst>
          </p:cNvPr>
          <p:cNvPicPr>
            <a:picLocks noChangeAspect="1"/>
          </p:cNvPicPr>
          <p:nvPr userDrawn="1"/>
        </p:nvPicPr>
        <p:blipFill>
          <a:blip r:embed="rId17"/>
          <a:stretch>
            <a:fillRect/>
          </a:stretch>
        </p:blipFill>
        <p:spPr>
          <a:xfrm>
            <a:off x="-2474" y="-27384"/>
            <a:ext cx="9144000" cy="832955"/>
          </a:xfrm>
          <a:prstGeom prst="rect">
            <a:avLst/>
          </a:prstGeom>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5" r:id="rId14"/>
    <p:sldLayoutId id="2147483676" r:id="rId15"/>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7653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9.jpeg"/><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3">
            <a:extLst>
              <a:ext uri="{FF2B5EF4-FFF2-40B4-BE49-F238E27FC236}">
                <a16:creationId xmlns:a16="http://schemas.microsoft.com/office/drawing/2014/main" id="{7C7F4647-E071-44E2-9B35-51E67708E7AD}"/>
              </a:ext>
            </a:extLst>
          </p:cNvPr>
          <p:cNvSpPr>
            <a:spLocks noChangeArrowheads="1"/>
          </p:cNvSpPr>
          <p:nvPr/>
        </p:nvSpPr>
        <p:spPr bwMode="auto">
          <a:xfrm>
            <a:off x="3923928" y="2564904"/>
            <a:ext cx="439261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marL="285750" marR="0" lvl="0" indent="-285750" algn="ctr"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a:rPr>
              <a:t>Artificial Intelligence &amp; Machine Learning</a:t>
            </a:r>
            <a:endParaRPr kumimoji="0" 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a:endParaRP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1" lang="pt-PT"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9061" y="116632"/>
            <a:ext cx="8229600" cy="1143000"/>
          </a:xfrm>
        </p:spPr>
        <p:txBody>
          <a:bodyPr/>
          <a:lstStyle/>
          <a:p>
            <a:pPr algn="l"/>
            <a:r>
              <a:rPr lang="pt-BR" sz="2400" i="0" dirty="0">
                <a:solidFill>
                  <a:schemeClr val="bg2"/>
                </a:solidFill>
              </a:rPr>
              <a:t>Descrição sumária do Comércio</a:t>
            </a:r>
          </a:p>
        </p:txBody>
      </p:sp>
      <p:sp>
        <p:nvSpPr>
          <p:cNvPr id="38914" name="Rectangle 3"/>
          <p:cNvSpPr>
            <a:spLocks noGrp="1" noChangeArrowheads="1"/>
          </p:cNvSpPr>
          <p:nvPr>
            <p:ph type="body" idx="1"/>
          </p:nvPr>
        </p:nvSpPr>
        <p:spPr>
          <a:xfrm>
            <a:off x="251520" y="980728"/>
            <a:ext cx="8229600" cy="4525963"/>
          </a:xfrm>
        </p:spPr>
        <p:txBody>
          <a:bodyPr/>
          <a:lstStyle/>
          <a:p>
            <a:r>
              <a:rPr lang="pt-BR" sz="2400" b="0" i="0" dirty="0">
                <a:solidFill>
                  <a:schemeClr val="bg2"/>
                </a:solidFill>
              </a:rPr>
              <a:t>Embora naturalmente os grupos possam ser “quebrados” em mais níveis, no exemplo em questão essa será sua máxima divisão.</a:t>
            </a:r>
          </a:p>
          <a:p>
            <a:endParaRPr lang="pt-BR" sz="2400" b="0" i="0" dirty="0">
              <a:solidFill>
                <a:schemeClr val="bg2"/>
              </a:solidFill>
            </a:endParaRPr>
          </a:p>
          <a:p>
            <a:r>
              <a:rPr lang="pt-BR" sz="2400" b="0" i="0" dirty="0">
                <a:solidFill>
                  <a:schemeClr val="bg2"/>
                </a:solidFill>
              </a:rPr>
              <a:t>As medidas serão analisadas apenas em função do ano, do mês e do dia da comercialização do produto em determinada loja.</a:t>
            </a:r>
          </a:p>
          <a:p>
            <a:endParaRPr lang="pt-BR" sz="2400" b="0" i="0" dirty="0">
              <a:solidFill>
                <a:schemeClr val="bg2"/>
              </a:solidFill>
            </a:endParaRPr>
          </a:p>
          <a:p>
            <a:r>
              <a:rPr lang="pt-BR" sz="2400" b="0" i="0" dirty="0">
                <a:solidFill>
                  <a:schemeClr val="bg2"/>
                </a:solidFill>
              </a:rPr>
              <a:t>Embora naturalmente seja necessário analisar-se datas (Natal, dia das Mães, </a:t>
            </a:r>
            <a:r>
              <a:rPr lang="pt-BR" sz="2400" b="0" i="0" dirty="0" err="1">
                <a:solidFill>
                  <a:schemeClr val="bg2"/>
                </a:solidFill>
              </a:rPr>
              <a:t>etc</a:t>
            </a:r>
            <a:r>
              <a:rPr lang="pt-BR" sz="2400" b="0" i="0" dirty="0">
                <a:solidFill>
                  <a:schemeClr val="bg2"/>
                </a:solidFill>
              </a:rPr>
              <a:t>) e períodos (Verão, Primavera, </a:t>
            </a:r>
            <a:r>
              <a:rPr lang="pt-BR" sz="2400" b="0" i="0" dirty="0" err="1">
                <a:solidFill>
                  <a:schemeClr val="bg2"/>
                </a:solidFill>
              </a:rPr>
              <a:t>etc</a:t>
            </a:r>
            <a:r>
              <a:rPr lang="pt-BR" sz="2400" b="0" i="0" dirty="0">
                <a:solidFill>
                  <a:schemeClr val="bg2"/>
                </a:solidFill>
              </a:rPr>
              <a:t>), no exemplo em questão não haverá subdivisão do tempo.</a:t>
            </a:r>
          </a:p>
        </p:txBody>
      </p:sp>
    </p:spTree>
    <p:extLst>
      <p:ext uri="{BB962C8B-B14F-4D97-AF65-F5344CB8AC3E}">
        <p14:creationId xmlns:p14="http://schemas.microsoft.com/office/powerpoint/2010/main" val="641770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pt-BR" dirty="0"/>
              <a:t>8- A importância da história</a:t>
            </a:r>
          </a:p>
        </p:txBody>
      </p:sp>
      <p:sp>
        <p:nvSpPr>
          <p:cNvPr id="6" name="Espaço Reservado para Número de Slide 5"/>
          <p:cNvSpPr>
            <a:spLocks noGrp="1"/>
          </p:cNvSpPr>
          <p:nvPr>
            <p:ph type="sldNum" sz="quarter" idx="12"/>
          </p:nvPr>
        </p:nvSpPr>
        <p:spPr/>
        <p:txBody>
          <a:bodyPr/>
          <a:lstStyle/>
          <a:p>
            <a:r>
              <a:rPr lang="pt-BR" dirty="0">
                <a:solidFill>
                  <a:schemeClr val="bg2"/>
                </a:solidFill>
              </a:rPr>
              <a:t> </a:t>
            </a:r>
          </a:p>
        </p:txBody>
      </p:sp>
      <p:sp>
        <p:nvSpPr>
          <p:cNvPr id="69635" name="Rectangle 3"/>
          <p:cNvSpPr>
            <a:spLocks noGrp="1" noChangeArrowheads="1"/>
          </p:cNvSpPr>
          <p:nvPr>
            <p:ph type="body" idx="4294967295"/>
          </p:nvPr>
        </p:nvSpPr>
        <p:spPr>
          <a:xfrm>
            <a:off x="1" y="808795"/>
            <a:ext cx="7740352" cy="1727200"/>
          </a:xfrm>
        </p:spPr>
        <p:txBody>
          <a:bodyPr>
            <a:noAutofit/>
          </a:bodyPr>
          <a:lstStyle/>
          <a:p>
            <a:pPr>
              <a:buFont typeface="Wingdings" pitchFamily="2" charset="2"/>
              <a:buNone/>
            </a:pPr>
            <a:r>
              <a:rPr lang="pt-BR" sz="2800" b="0" i="0" dirty="0">
                <a:solidFill>
                  <a:schemeClr val="bg2"/>
                </a:solidFill>
              </a:rPr>
              <a:t>	</a:t>
            </a:r>
            <a:r>
              <a:rPr lang="pt-BR" sz="2400" b="0" i="0" dirty="0">
                <a:solidFill>
                  <a:schemeClr val="bg2"/>
                </a:solidFill>
              </a:rPr>
              <a:t>Histórico do Banco de Dados</a:t>
            </a:r>
          </a:p>
          <a:p>
            <a:pPr>
              <a:buFont typeface="Wingdings" pitchFamily="2" charset="2"/>
              <a:buNone/>
            </a:pPr>
            <a:r>
              <a:rPr lang="pt-BR" sz="2400" b="0" i="0" dirty="0">
                <a:solidFill>
                  <a:schemeClr val="bg2"/>
                </a:solidFill>
              </a:rPr>
              <a:t>	Embora na maior parte das vezes se conclua que os dados armazenados nos bancos transacionais não devam superar</a:t>
            </a:r>
          </a:p>
        </p:txBody>
      </p:sp>
      <p:pic>
        <p:nvPicPr>
          <p:cNvPr id="69637" name="Picture 5" descr="historia1st"/>
          <p:cNvPicPr>
            <a:picLocks noChangeAspect="1" noChangeArrowheads="1"/>
          </p:cNvPicPr>
          <p:nvPr/>
        </p:nvPicPr>
        <p:blipFill>
          <a:blip r:embed="rId2" cstate="print"/>
          <a:srcRect/>
          <a:stretch>
            <a:fillRect/>
          </a:stretch>
        </p:blipFill>
        <p:spPr bwMode="auto">
          <a:xfrm>
            <a:off x="7872537" y="795476"/>
            <a:ext cx="1062860" cy="1296144"/>
          </a:xfrm>
          <a:prstGeom prst="rect">
            <a:avLst/>
          </a:prstGeom>
          <a:noFill/>
        </p:spPr>
      </p:pic>
      <p:sp>
        <p:nvSpPr>
          <p:cNvPr id="5" name="Rectangle 3"/>
          <p:cNvSpPr txBox="1">
            <a:spLocks noChangeArrowheads="1"/>
          </p:cNvSpPr>
          <p:nvPr/>
        </p:nvSpPr>
        <p:spPr bwMode="auto">
          <a:xfrm>
            <a:off x="-52277" y="2348880"/>
            <a:ext cx="8352928" cy="33118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pt-BR" sz="2400" b="1" i="0" u="none" strike="noStrike" kern="0" cap="none" spc="0" normalizeH="0" baseline="0" noProof="0" dirty="0">
                <a:ln>
                  <a:noFill/>
                </a:ln>
                <a:solidFill>
                  <a:schemeClr val="bg2"/>
                </a:solidFill>
                <a:effectLst/>
                <a:uLnTx/>
                <a:uFillTx/>
                <a:latin typeface="+mn-lt"/>
                <a:ea typeface="+mn-ea"/>
                <a:cs typeface="+mn-cs"/>
              </a:rPr>
              <a:t>	</a:t>
            </a:r>
            <a:r>
              <a:rPr kumimoji="0" lang="pt-BR" sz="2400" b="0" i="0" u="none" strike="noStrike" kern="0" cap="none" spc="0" normalizeH="0" baseline="0" noProof="0" dirty="0">
                <a:ln>
                  <a:noFill/>
                </a:ln>
                <a:solidFill>
                  <a:schemeClr val="bg2"/>
                </a:solidFill>
                <a:effectLst/>
                <a:uLnTx/>
                <a:uFillTx/>
                <a:latin typeface="+mn-lt"/>
                <a:ea typeface="+mn-ea"/>
                <a:cs typeface="+mn-cs"/>
              </a:rPr>
              <a:t>três anos, essa máxima não é verdade para todo tipo de negócio, devendo ser analisada caso a caso. Por</a:t>
            </a:r>
            <a:r>
              <a:rPr kumimoji="0" lang="pt-BR" sz="2400" b="0" i="0" u="none" strike="noStrike" kern="0" cap="none" spc="0" normalizeH="0" noProof="0" dirty="0">
                <a:ln>
                  <a:noFill/>
                </a:ln>
                <a:solidFill>
                  <a:schemeClr val="bg2"/>
                </a:solidFill>
                <a:effectLst/>
                <a:uLnTx/>
                <a:uFillTx/>
                <a:latin typeface="+mn-lt"/>
                <a:ea typeface="+mn-ea"/>
                <a:cs typeface="+mn-cs"/>
              </a:rPr>
              <a:t> outro lado, u</a:t>
            </a:r>
            <a:r>
              <a:rPr kumimoji="0" lang="pt-BR" sz="2400" b="0" i="0" u="none" strike="noStrike" kern="0" cap="none" spc="0" normalizeH="0" baseline="0" noProof="0" dirty="0">
                <a:ln>
                  <a:noFill/>
                </a:ln>
                <a:solidFill>
                  <a:schemeClr val="bg2"/>
                </a:solidFill>
                <a:effectLst/>
                <a:uLnTx/>
                <a:uFillTx/>
                <a:latin typeface="+mn-lt"/>
                <a:ea typeface="+mn-ea"/>
                <a:cs typeface="+mn-cs"/>
              </a:rPr>
              <a:t>m data warehouse eficiente pode precisar de períodos maiores que esse. A questão é se saber se todos esses</a:t>
            </a:r>
            <a:r>
              <a:rPr kumimoji="0" lang="pt-BR" sz="2400" b="0" i="0" u="none" strike="noStrike" kern="0" cap="none" spc="0" normalizeH="0" noProof="0" dirty="0">
                <a:ln>
                  <a:noFill/>
                </a:ln>
                <a:solidFill>
                  <a:schemeClr val="bg2"/>
                </a:solidFill>
                <a:effectLst/>
                <a:uLnTx/>
                <a:uFillTx/>
                <a:latin typeface="+mn-lt"/>
                <a:ea typeface="+mn-ea"/>
                <a:cs typeface="+mn-cs"/>
              </a:rPr>
              <a:t> dados ficarão disponíveis todo tempo. Estratégias de separação dos dados “atuais”, dos “envelhecidos” e dos “antigos”, vem sendo crescentemente discutidas por especialistas, como </a:t>
            </a:r>
            <a:r>
              <a:rPr kumimoji="0" lang="pt-BR" sz="2400" b="0" i="0" u="none" strike="noStrike" kern="0" cap="none" spc="0" normalizeH="0" noProof="0" dirty="0" err="1">
                <a:ln>
                  <a:noFill/>
                </a:ln>
                <a:solidFill>
                  <a:schemeClr val="bg2"/>
                </a:solidFill>
                <a:effectLst/>
                <a:uLnTx/>
                <a:uFillTx/>
                <a:latin typeface="+mn-lt"/>
                <a:ea typeface="+mn-ea"/>
                <a:cs typeface="+mn-cs"/>
              </a:rPr>
              <a:t>Imnon</a:t>
            </a:r>
            <a:r>
              <a:rPr kumimoji="0" lang="pt-BR" sz="2400" b="0" i="0" u="none" strike="noStrike" kern="0" cap="none" spc="0" normalizeH="0" noProof="0" dirty="0">
                <a:ln>
                  <a:noFill/>
                </a:ln>
                <a:solidFill>
                  <a:schemeClr val="bg2"/>
                </a:solidFill>
                <a:effectLst/>
                <a:uLnTx/>
                <a:uFillTx/>
                <a:latin typeface="+mn-lt"/>
                <a:ea typeface="+mn-ea"/>
                <a:cs typeface="+mn-cs"/>
              </a:rPr>
              <a:t> e podem ser fatores críticos a observar.</a:t>
            </a:r>
            <a:endParaRPr kumimoji="0" lang="pt-BR" sz="2400" b="0" i="0" u="none" strike="noStrike" kern="0" cap="none" spc="0" normalizeH="0" baseline="0" noProof="0" dirty="0">
              <a:ln>
                <a:noFill/>
              </a:ln>
              <a:solidFill>
                <a:schemeClr val="bg2"/>
              </a:solidFill>
              <a:effectLst/>
              <a:uLnTx/>
              <a:uFillTx/>
              <a:latin typeface="+mn-lt"/>
              <a:ea typeface="+mn-ea"/>
              <a:cs typeface="+mn-cs"/>
            </a:endParaRPr>
          </a:p>
        </p:txBody>
      </p:sp>
    </p:spTree>
    <p:extLst>
      <p:ext uri="{BB962C8B-B14F-4D97-AF65-F5344CB8AC3E}">
        <p14:creationId xmlns:p14="http://schemas.microsoft.com/office/powerpoint/2010/main" val="25682436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pt-BR" dirty="0"/>
              <a:t>9- Quando fazer a carga</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101</a:t>
            </a:fld>
            <a:endParaRPr lang="pt-BR"/>
          </a:p>
        </p:txBody>
      </p:sp>
      <p:sp>
        <p:nvSpPr>
          <p:cNvPr id="70659" name="Rectangle 3"/>
          <p:cNvSpPr>
            <a:spLocks noGrp="1" noChangeArrowheads="1"/>
          </p:cNvSpPr>
          <p:nvPr>
            <p:ph type="body" idx="4294967295"/>
          </p:nvPr>
        </p:nvSpPr>
        <p:spPr>
          <a:xfrm>
            <a:off x="0" y="908050"/>
            <a:ext cx="8424863" cy="5689600"/>
          </a:xfrm>
        </p:spPr>
        <p:txBody>
          <a:bodyPr>
            <a:normAutofit/>
          </a:bodyPr>
          <a:lstStyle/>
          <a:p>
            <a:pPr>
              <a:buFont typeface="Wingdings" pitchFamily="2" charset="2"/>
              <a:buNone/>
            </a:pPr>
            <a:r>
              <a:rPr lang="pt-BR" sz="2400" b="0" i="0" dirty="0"/>
              <a:t>	Intervalos de carga e descarga no data warehouse.</a:t>
            </a:r>
          </a:p>
          <a:p>
            <a:pPr>
              <a:buFont typeface="Wingdings" pitchFamily="2" charset="2"/>
              <a:buNone/>
            </a:pPr>
            <a:r>
              <a:rPr lang="pt-BR" sz="2400" b="0" i="0" dirty="0"/>
              <a:t>	Usualmente os dados serão capturados diariamente num período onde o banco de dados tiver maior ociosidade, mas em certos casos os prazos podem ser semanais, quinzenais ou até mesmo a carga instantânea dos dados, geralmente em função de necessidades específicas do negócio. </a:t>
            </a:r>
          </a:p>
          <a:p>
            <a:pPr>
              <a:buFont typeface="Wingdings" pitchFamily="2" charset="2"/>
              <a:buNone/>
            </a:pPr>
            <a:r>
              <a:rPr lang="pt-BR" sz="2400" b="0" i="0" dirty="0"/>
              <a:t>	Negligenciar esse estudo pode significar perder todo o trabalho realizado.</a:t>
            </a:r>
          </a:p>
          <a:p>
            <a:pPr>
              <a:buFont typeface="Wingdings" pitchFamily="2" charset="2"/>
              <a:buNone/>
            </a:pPr>
            <a:endParaRPr lang="pt-BR" sz="2400" b="0" i="0" dirty="0"/>
          </a:p>
        </p:txBody>
      </p:sp>
      <p:pic>
        <p:nvPicPr>
          <p:cNvPr id="70660" name="Picture 4"/>
          <p:cNvPicPr>
            <a:picLocks noChangeAspect="1" noChangeArrowheads="1"/>
          </p:cNvPicPr>
          <p:nvPr/>
        </p:nvPicPr>
        <p:blipFill>
          <a:blip r:embed="rId2" cstate="print"/>
          <a:srcRect/>
          <a:stretch>
            <a:fillRect/>
          </a:stretch>
        </p:blipFill>
        <p:spPr bwMode="auto">
          <a:xfrm>
            <a:off x="7284694" y="4003441"/>
            <a:ext cx="1414463" cy="2016125"/>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0" y="5011504"/>
            <a:ext cx="2237771" cy="1846496"/>
          </a:xfrm>
          <a:prstGeom prst="rect">
            <a:avLst/>
          </a:prstGeom>
          <a:noFill/>
          <a:ln w="9525">
            <a:noFill/>
            <a:miter lim="800000"/>
            <a:headEnd/>
            <a:tailEnd/>
          </a:ln>
        </p:spPr>
      </p:pic>
    </p:spTree>
    <p:extLst>
      <p:ext uri="{BB962C8B-B14F-4D97-AF65-F5344CB8AC3E}">
        <p14:creationId xmlns:p14="http://schemas.microsoft.com/office/powerpoint/2010/main" val="2411616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08520" y="87015"/>
            <a:ext cx="6480720" cy="461665"/>
          </a:xfrm>
          <a:prstGeom prst="rect">
            <a:avLst/>
          </a:prstGeom>
          <a:noFill/>
        </p:spPr>
        <p:txBody>
          <a:bodyPr wrap="square" rtlCol="0">
            <a:spAutoFit/>
          </a:bodyPr>
          <a:lstStyle/>
          <a:p>
            <a:r>
              <a:rPr lang="pt-BR" sz="2400" i="0" dirty="0">
                <a:solidFill>
                  <a:schemeClr val="bg2"/>
                </a:solidFill>
                <a:latin typeface="+mn-lt"/>
              </a:rPr>
              <a:t>Revisando o “caso” básico de varejo</a:t>
            </a:r>
          </a:p>
        </p:txBody>
      </p:sp>
    </p:spTree>
    <p:extLst>
      <p:ext uri="{BB962C8B-B14F-4D97-AF65-F5344CB8AC3E}">
        <p14:creationId xmlns:p14="http://schemas.microsoft.com/office/powerpoint/2010/main" val="2369115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pt-BR" dirty="0"/>
              <a:t>KEC – Passo 1: o Processo</a:t>
            </a:r>
          </a:p>
        </p:txBody>
      </p:sp>
      <p:sp>
        <p:nvSpPr>
          <p:cNvPr id="5123" name="Rectangle 3"/>
          <p:cNvSpPr>
            <a:spLocks noGrp="1" noChangeArrowheads="1"/>
          </p:cNvSpPr>
          <p:nvPr>
            <p:ph type="body" idx="4294967295"/>
          </p:nvPr>
        </p:nvSpPr>
        <p:spPr>
          <a:xfrm>
            <a:off x="0" y="765175"/>
            <a:ext cx="8820472" cy="3384550"/>
          </a:xfrm>
        </p:spPr>
        <p:txBody>
          <a:bodyPr/>
          <a:lstStyle/>
          <a:p>
            <a:r>
              <a:rPr lang="pt-BR" sz="2000" b="1" dirty="0"/>
              <a:t>Identificação dos Processos de Tomada de Decisão</a:t>
            </a:r>
          </a:p>
          <a:p>
            <a:pPr>
              <a:buFont typeface="Wingdings" pitchFamily="2" charset="2"/>
              <a:buNone/>
            </a:pPr>
            <a:r>
              <a:rPr lang="pt-BR" dirty="0"/>
              <a:t>	</a:t>
            </a:r>
            <a:r>
              <a:rPr lang="pt-BR" sz="2400" b="0" i="0" dirty="0"/>
              <a:t>Aplicando a metodologia proposta por </a:t>
            </a:r>
            <a:r>
              <a:rPr lang="pt-BR" sz="2400" b="0" i="0" dirty="0" err="1"/>
              <a:t>Kimball</a:t>
            </a:r>
            <a:r>
              <a:rPr lang="pt-BR" sz="2400" b="0" i="0" dirty="0"/>
              <a:t>, primeiramente devemos entender aspectos inerentes à tomada de decisão. Por exemplo, será que um produto que dá prejuízo pode ser sumariamente descartado?</a:t>
            </a:r>
          </a:p>
          <a:p>
            <a:pPr lvl="1"/>
            <a:r>
              <a:rPr lang="pt-BR" b="0" i="0" dirty="0"/>
              <a:t>Certos produtos somente são vendidos se acompanhados por outros, que não necessariamente geram lucros.</a:t>
            </a:r>
          </a:p>
          <a:p>
            <a:pPr lvl="1"/>
            <a:r>
              <a:rPr lang="pt-BR" b="0" i="0" dirty="0"/>
              <a:t>Certos produtos somente poderão ser comercializados, a partir da compra de um lote de produtos do fornecedor ou do distribuidor.</a:t>
            </a:r>
          </a:p>
          <a:p>
            <a:pPr lvl="1"/>
            <a:r>
              <a:rPr lang="pt-BR" b="0" i="0" dirty="0"/>
              <a:t>É preciso entender a forma de pagamento. Um produto que é comprado para ser revendido tem custo muito distinto daquele que pode ser consignado e pago apenas e se for vendido.</a:t>
            </a:r>
          </a:p>
          <a:p>
            <a:pPr lvl="1"/>
            <a:r>
              <a:rPr lang="pt-BR" b="0" i="0" dirty="0"/>
              <a:t>Questões ligadas à assistência técnica, seguro e garantias estendidas são aspectos cruciais a serem observados.</a:t>
            </a:r>
          </a:p>
          <a:p>
            <a:pPr marL="457200" lvl="1" indent="0">
              <a:buNone/>
            </a:pPr>
            <a:r>
              <a:rPr lang="pt-BR" b="0" i="0" dirty="0"/>
              <a:t>Caso um ou mais desses aspectos tenham sido desconsiderados na modelagem informal, certamente gerarão modelos errados e que em vez de explicar aspectos, criarão maiores confusões...</a:t>
            </a:r>
          </a:p>
          <a:p>
            <a:pPr lvl="1"/>
            <a:endParaRPr lang="pt-BR" b="0" i="0" dirty="0"/>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103</a:t>
            </a:fld>
            <a:endParaRPr lang="pt-BR"/>
          </a:p>
        </p:txBody>
      </p:sp>
      <p:pic>
        <p:nvPicPr>
          <p:cNvPr id="7" name="Imagem 6"/>
          <p:cNvPicPr>
            <a:picLocks noChangeAspect="1"/>
          </p:cNvPicPr>
          <p:nvPr/>
        </p:nvPicPr>
        <p:blipFill>
          <a:blip r:embed="rId2"/>
          <a:stretch>
            <a:fillRect/>
          </a:stretch>
        </p:blipFill>
        <p:spPr>
          <a:xfrm>
            <a:off x="7023737" y="5877272"/>
            <a:ext cx="1252109" cy="812056"/>
          </a:xfrm>
          <a:prstGeom prst="rect">
            <a:avLst/>
          </a:prstGeom>
        </p:spPr>
      </p:pic>
    </p:spTree>
    <p:extLst>
      <p:ext uri="{BB962C8B-B14F-4D97-AF65-F5344CB8AC3E}">
        <p14:creationId xmlns:p14="http://schemas.microsoft.com/office/powerpoint/2010/main" val="82683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pt-BR" dirty="0"/>
              <a:t>KEC – Passo 2: a Granularidade</a:t>
            </a:r>
          </a:p>
        </p:txBody>
      </p:sp>
      <p:sp>
        <p:nvSpPr>
          <p:cNvPr id="8195" name="Rectangle 3"/>
          <p:cNvSpPr>
            <a:spLocks noGrp="1" noChangeArrowheads="1"/>
          </p:cNvSpPr>
          <p:nvPr>
            <p:ph type="body" idx="4294967295"/>
          </p:nvPr>
        </p:nvSpPr>
        <p:spPr>
          <a:xfrm>
            <a:off x="251520" y="764704"/>
            <a:ext cx="8229600" cy="4525963"/>
          </a:xfrm>
        </p:spPr>
        <p:txBody>
          <a:bodyPr/>
          <a:lstStyle/>
          <a:p>
            <a:r>
              <a:rPr lang="pt-BR" sz="2000" dirty="0"/>
              <a:t>A partir das necessidades gerenciais os fatos serão identificados e, por conseguinte, o grão.</a:t>
            </a:r>
          </a:p>
          <a:p>
            <a:pPr marL="0" indent="0">
              <a:buNone/>
            </a:pPr>
            <a:endParaRPr lang="pt-BR" sz="2000" b="0" i="0" dirty="0"/>
          </a:p>
          <a:p>
            <a:pPr marL="0" indent="0">
              <a:buNone/>
            </a:pPr>
            <a:r>
              <a:rPr lang="pt-BR" sz="2000" b="0" i="0" dirty="0"/>
              <a:t>O grão nada mais é que o nível de detalhe máximo da tabela fato. Mas, qual o fato que estamos analisando? </a:t>
            </a:r>
          </a:p>
          <a:p>
            <a:r>
              <a:rPr lang="pt-BR" sz="2000" b="0" i="0" dirty="0"/>
              <a:t>Vendas?</a:t>
            </a:r>
          </a:p>
          <a:p>
            <a:r>
              <a:rPr lang="pt-BR" sz="2000" b="0" i="0" dirty="0"/>
              <a:t>Compras?</a:t>
            </a:r>
          </a:p>
          <a:p>
            <a:r>
              <a:rPr lang="pt-BR" sz="2000" b="0" i="0" dirty="0"/>
              <a:t>Ambos?</a:t>
            </a:r>
          </a:p>
          <a:p>
            <a:pPr marL="0" indent="0">
              <a:buNone/>
            </a:pPr>
            <a:endParaRPr lang="pt-BR" sz="2000" b="0" i="0" dirty="0"/>
          </a:p>
          <a:p>
            <a:pPr marL="0" indent="0">
              <a:buNone/>
            </a:pPr>
            <a:r>
              <a:rPr lang="pt-BR" sz="2000" b="0" i="0" dirty="0"/>
              <a:t>Devemos nos atentar para nossos objetivos:</a:t>
            </a:r>
          </a:p>
          <a:p>
            <a:r>
              <a:rPr lang="pt-BR" sz="2000" b="0" i="0" dirty="0"/>
              <a:t>Participação no mercado</a:t>
            </a:r>
          </a:p>
          <a:p>
            <a:r>
              <a:rPr lang="pt-BR" sz="2000" b="0" i="0" dirty="0"/>
              <a:t>Lucratividade</a:t>
            </a:r>
          </a:p>
          <a:p>
            <a:pPr marL="0" indent="0">
              <a:buNone/>
            </a:pPr>
            <a:endParaRPr lang="pt-BR" sz="2000" b="0" i="0" dirty="0"/>
          </a:p>
          <a:p>
            <a:pPr marL="0" indent="0">
              <a:buNone/>
            </a:pPr>
            <a:endParaRPr lang="pt-BR" sz="2000" b="0" i="0" dirty="0"/>
          </a:p>
          <a:p>
            <a:endParaRPr lang="pt-BR" dirty="0"/>
          </a:p>
          <a:p>
            <a:endParaRPr lang="pt-BR"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104</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192570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pt-BR" dirty="0"/>
              <a:t>KEC – Passo 2: a Granularidade</a:t>
            </a:r>
          </a:p>
        </p:txBody>
      </p:sp>
      <p:sp>
        <p:nvSpPr>
          <p:cNvPr id="8195" name="Rectangle 3"/>
          <p:cNvSpPr>
            <a:spLocks noGrp="1" noChangeArrowheads="1"/>
          </p:cNvSpPr>
          <p:nvPr>
            <p:ph type="body" idx="4294967295"/>
          </p:nvPr>
        </p:nvSpPr>
        <p:spPr>
          <a:xfrm>
            <a:off x="251520" y="764704"/>
            <a:ext cx="8640960" cy="4525963"/>
          </a:xfrm>
        </p:spPr>
        <p:txBody>
          <a:bodyPr/>
          <a:lstStyle/>
          <a:p>
            <a:pPr marL="0" indent="0">
              <a:buNone/>
            </a:pPr>
            <a:r>
              <a:rPr lang="pt-BR" sz="1800" b="0" i="0" dirty="0"/>
              <a:t>Devemos nos atentar para nossos objetivos:</a:t>
            </a:r>
          </a:p>
          <a:p>
            <a:r>
              <a:rPr lang="pt-BR" sz="1800" i="0" dirty="0"/>
              <a:t>Participação no mercado</a:t>
            </a:r>
          </a:p>
          <a:p>
            <a:r>
              <a:rPr lang="pt-BR" sz="1800" b="0" i="0" dirty="0"/>
              <a:t>Lucratividade</a:t>
            </a:r>
          </a:p>
          <a:p>
            <a:endParaRPr lang="pt-BR" sz="1800" b="0" i="0" dirty="0"/>
          </a:p>
          <a:p>
            <a:pPr marL="0" indent="0">
              <a:buNone/>
            </a:pPr>
            <a:r>
              <a:rPr lang="pt-BR" sz="1800" b="0" i="0" dirty="0"/>
              <a:t>Para entendermos nossa participação no mercado, precisaremos de dados de concorrentes. De dados de mercado. De estatísticas. De dados socioeconômicos. </a:t>
            </a:r>
          </a:p>
          <a:p>
            <a:pPr marL="0" indent="0">
              <a:buNone/>
            </a:pPr>
            <a:endParaRPr lang="pt-BR" sz="1800" b="0" i="0" dirty="0"/>
          </a:p>
          <a:p>
            <a:pPr marL="0" indent="0">
              <a:buNone/>
            </a:pPr>
            <a:r>
              <a:rPr lang="pt-BR" sz="1800" b="0" i="0" dirty="0"/>
              <a:t>Se não pensamos nesses aspectos, então podemos dizer que construímos um  modelo totalmente inadequado às nossas necessidades.</a:t>
            </a:r>
          </a:p>
          <a:p>
            <a:pPr marL="0" indent="0">
              <a:buNone/>
            </a:pPr>
            <a:endParaRPr lang="pt-BR" sz="1800" b="0" i="0" dirty="0"/>
          </a:p>
          <a:p>
            <a:pPr marL="0" indent="0">
              <a:buNone/>
            </a:pPr>
            <a:r>
              <a:rPr lang="pt-BR" sz="1800" b="0" i="0" dirty="0"/>
              <a:t>Valide sua solução. Você pensou em dados de mercado? Você incorporou flat files? Em não tendo feito isso, gerou um modelo que atendeu a alguma demanda. Contudo, não atendeu a demanda desejada.</a:t>
            </a:r>
          </a:p>
          <a:p>
            <a:pPr marL="0" indent="0">
              <a:buNone/>
            </a:pPr>
            <a:endParaRPr lang="pt-BR" sz="1800" b="0" i="0" dirty="0"/>
          </a:p>
          <a:p>
            <a:pPr marL="0" indent="0">
              <a:buNone/>
            </a:pPr>
            <a:r>
              <a:rPr lang="pt-BR" sz="1800" b="0" i="0" dirty="0"/>
              <a:t>O grão, nesse caso, é a aferição percentual de participação no </a:t>
            </a:r>
          </a:p>
          <a:p>
            <a:pPr marL="0" indent="0">
              <a:buNone/>
            </a:pPr>
            <a:r>
              <a:rPr lang="pt-BR" sz="1800" b="0" i="0" dirty="0"/>
              <a:t>mercado.</a:t>
            </a:r>
          </a:p>
          <a:p>
            <a:pPr marL="0" indent="0">
              <a:buNone/>
            </a:pPr>
            <a:endParaRPr lang="pt-BR" sz="1800" b="0" i="0" dirty="0"/>
          </a:p>
          <a:p>
            <a:pPr marL="0" indent="0">
              <a:buNone/>
            </a:pPr>
            <a:endParaRPr lang="pt-BR" sz="1800" b="0" i="0" dirty="0"/>
          </a:p>
          <a:p>
            <a:endParaRPr lang="pt-BR" sz="1800" dirty="0"/>
          </a:p>
          <a:p>
            <a:endParaRPr lang="pt-BR" sz="1800"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105</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33975752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pt-BR" dirty="0"/>
              <a:t>KEC – Passo 2: a Granularidade</a:t>
            </a:r>
          </a:p>
        </p:txBody>
      </p:sp>
      <p:sp>
        <p:nvSpPr>
          <p:cNvPr id="8195" name="Rectangle 3"/>
          <p:cNvSpPr>
            <a:spLocks noGrp="1" noChangeArrowheads="1"/>
          </p:cNvSpPr>
          <p:nvPr>
            <p:ph type="body" idx="4294967295"/>
          </p:nvPr>
        </p:nvSpPr>
        <p:spPr>
          <a:xfrm>
            <a:off x="251520" y="764704"/>
            <a:ext cx="8229600" cy="4525963"/>
          </a:xfrm>
        </p:spPr>
        <p:txBody>
          <a:bodyPr/>
          <a:lstStyle/>
          <a:p>
            <a:pPr marL="0" indent="0">
              <a:buNone/>
            </a:pPr>
            <a:r>
              <a:rPr lang="pt-BR" sz="2000" b="0" i="0" dirty="0"/>
              <a:t>Devemos nos atentar para nossos objetivos:</a:t>
            </a:r>
          </a:p>
          <a:p>
            <a:r>
              <a:rPr lang="pt-BR" sz="2000" i="0" dirty="0"/>
              <a:t>Participação no mercado</a:t>
            </a:r>
          </a:p>
          <a:p>
            <a:r>
              <a:rPr lang="pt-BR" sz="2000" b="0" i="0" dirty="0"/>
              <a:t>Lucratividade</a:t>
            </a:r>
          </a:p>
          <a:p>
            <a:endParaRPr lang="pt-BR" sz="2000" b="0" i="0" dirty="0"/>
          </a:p>
          <a:p>
            <a:pPr marL="0" indent="0">
              <a:buNone/>
            </a:pPr>
            <a:r>
              <a:rPr lang="pt-BR" sz="2000" b="0" i="0" dirty="0"/>
              <a:t>Crescimento nas vendas é apenas uma medida indireta. Se aumentarmos 4% nossas vendas ante um crescimento de 6% do mercado, na verdade teremos uma redução de participação no mercado. </a:t>
            </a:r>
          </a:p>
          <a:p>
            <a:pPr marL="0" indent="0">
              <a:buNone/>
            </a:pPr>
            <a:endParaRPr lang="pt-BR" sz="2000" b="0" i="0" dirty="0"/>
          </a:p>
          <a:p>
            <a:pPr marL="0" indent="0">
              <a:buNone/>
            </a:pPr>
            <a:r>
              <a:rPr lang="pt-BR" sz="2000" b="0" i="0" dirty="0"/>
              <a:t>Se a hipótese adotada em sua solução contemplou essa análise, então conseguiu atender ao que foi solicitado.</a:t>
            </a:r>
          </a:p>
          <a:p>
            <a:pPr marL="0" indent="0">
              <a:buNone/>
            </a:pPr>
            <a:endParaRPr lang="pt-BR" sz="2000" b="0" i="0" dirty="0"/>
          </a:p>
          <a:p>
            <a:pPr marL="0" indent="0">
              <a:buNone/>
            </a:pPr>
            <a:endParaRPr lang="pt-BR" sz="2000" b="0" i="0" dirty="0"/>
          </a:p>
          <a:p>
            <a:endParaRPr lang="pt-BR" dirty="0"/>
          </a:p>
          <a:p>
            <a:endParaRPr lang="pt-BR"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106</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4208223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pt-BR" dirty="0"/>
              <a:t>KEC – Passo 2: a Granularidade</a:t>
            </a:r>
          </a:p>
        </p:txBody>
      </p:sp>
      <p:sp>
        <p:nvSpPr>
          <p:cNvPr id="8195" name="Rectangle 3"/>
          <p:cNvSpPr>
            <a:spLocks noGrp="1" noChangeArrowheads="1"/>
          </p:cNvSpPr>
          <p:nvPr>
            <p:ph type="body" idx="4294967295"/>
          </p:nvPr>
        </p:nvSpPr>
        <p:spPr>
          <a:xfrm>
            <a:off x="251520" y="764704"/>
            <a:ext cx="8229600" cy="4525963"/>
          </a:xfrm>
        </p:spPr>
        <p:txBody>
          <a:bodyPr/>
          <a:lstStyle/>
          <a:p>
            <a:pPr marL="0" indent="0">
              <a:buNone/>
            </a:pPr>
            <a:r>
              <a:rPr lang="pt-BR" sz="2000" b="0" i="0" dirty="0"/>
              <a:t>Devemos nos atentar para nossos objetivos:</a:t>
            </a:r>
          </a:p>
          <a:p>
            <a:r>
              <a:rPr lang="pt-BR" sz="2000" b="0" i="0" dirty="0"/>
              <a:t>Participação no mercado</a:t>
            </a:r>
          </a:p>
          <a:p>
            <a:r>
              <a:rPr lang="pt-BR" sz="2000" i="0" dirty="0"/>
              <a:t>Lucratividade</a:t>
            </a:r>
          </a:p>
          <a:p>
            <a:endParaRPr lang="pt-BR" sz="2000" b="0" i="0" dirty="0"/>
          </a:p>
          <a:p>
            <a:pPr marL="0" indent="0">
              <a:buNone/>
            </a:pPr>
            <a:r>
              <a:rPr lang="pt-BR" sz="2000" b="0" i="0" dirty="0"/>
              <a:t>Dispomos dos seguintes fatos:</a:t>
            </a:r>
          </a:p>
          <a:p>
            <a:r>
              <a:rPr lang="pt-BR" sz="2000" b="0" i="0" dirty="0"/>
              <a:t>Compra </a:t>
            </a:r>
          </a:p>
          <a:p>
            <a:r>
              <a:rPr lang="pt-BR" sz="2000" b="0" i="0" dirty="0"/>
              <a:t>Venda</a:t>
            </a:r>
          </a:p>
          <a:p>
            <a:pPr marL="0" indent="0">
              <a:buNone/>
            </a:pPr>
            <a:endParaRPr lang="pt-BR" sz="2000" b="0" i="0" dirty="0"/>
          </a:p>
          <a:p>
            <a:pPr marL="0" indent="0">
              <a:buNone/>
            </a:pPr>
            <a:r>
              <a:rPr lang="pt-BR" sz="2000" b="0" i="0" dirty="0"/>
              <a:t>Contudo precisamos do </a:t>
            </a:r>
            <a:r>
              <a:rPr lang="pt-BR" sz="2000" i="0" dirty="0"/>
              <a:t>Lucro por transação</a:t>
            </a:r>
          </a:p>
          <a:p>
            <a:pPr marL="0" indent="0">
              <a:buNone/>
            </a:pPr>
            <a:endParaRPr lang="pt-BR" sz="2000" b="0" i="0" dirty="0"/>
          </a:p>
          <a:p>
            <a:pPr marL="0" indent="0">
              <a:buNone/>
            </a:pPr>
            <a:r>
              <a:rPr lang="pt-BR" sz="2000" b="0" i="0" dirty="0"/>
              <a:t>Essa não é uma medida direta. Não podemos simplesmente subtrair do valor vendido o valor de compra, mesmo em se tratando de lucro bruto. Qual o critério de custo? Reposição? LIFO? FIFO? Sem conhecermos regras de negócio criaremos uma (ou mais estrelas) que nos darão respostas. </a:t>
            </a:r>
          </a:p>
          <a:p>
            <a:pPr marL="0" indent="0">
              <a:buNone/>
            </a:pPr>
            <a:endParaRPr lang="pt-BR" sz="2000" b="0" i="0" dirty="0"/>
          </a:p>
          <a:p>
            <a:pPr marL="0" indent="0">
              <a:buNone/>
            </a:pPr>
            <a:r>
              <a:rPr lang="pt-BR" sz="2000" b="0" i="0" dirty="0"/>
              <a:t>Mas não as perguntas que desejamos responder...</a:t>
            </a:r>
          </a:p>
          <a:p>
            <a:pPr marL="0" indent="0">
              <a:buNone/>
            </a:pPr>
            <a:endParaRPr lang="pt-BR" sz="2000" b="0" i="0" dirty="0"/>
          </a:p>
          <a:p>
            <a:endParaRPr lang="pt-BR" dirty="0"/>
          </a:p>
          <a:p>
            <a:endParaRPr lang="pt-BR"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107</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24177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pt-BR" dirty="0"/>
              <a:t>KEC – Passos 3 e 4: Dimensões e Fatos</a:t>
            </a:r>
          </a:p>
        </p:txBody>
      </p:sp>
      <p:sp>
        <p:nvSpPr>
          <p:cNvPr id="8195" name="Rectangle 3"/>
          <p:cNvSpPr>
            <a:spLocks noGrp="1" noChangeArrowheads="1"/>
          </p:cNvSpPr>
          <p:nvPr>
            <p:ph type="body" idx="4294967295"/>
          </p:nvPr>
        </p:nvSpPr>
        <p:spPr>
          <a:xfrm>
            <a:off x="251520" y="764704"/>
            <a:ext cx="8229600" cy="4525963"/>
          </a:xfrm>
        </p:spPr>
        <p:txBody>
          <a:bodyPr/>
          <a:lstStyle/>
          <a:p>
            <a:pPr marL="0" indent="0">
              <a:buNone/>
            </a:pPr>
            <a:r>
              <a:rPr lang="pt-BR" sz="2000" b="0" i="0" dirty="0"/>
              <a:t>Quase que certamente a aplicação de uma modelagem informal gerou uma grande estrela, que geraria gráficos e informações.</a:t>
            </a:r>
          </a:p>
          <a:p>
            <a:pPr marL="0" indent="0">
              <a:buNone/>
            </a:pPr>
            <a:endParaRPr lang="pt-BR" sz="2000" b="0" i="0" dirty="0"/>
          </a:p>
          <a:p>
            <a:pPr marL="0" indent="0">
              <a:buNone/>
            </a:pPr>
            <a:r>
              <a:rPr lang="pt-BR" sz="2000" b="0" i="0" dirty="0"/>
              <a:t>Com um único e grande pecado...</a:t>
            </a:r>
          </a:p>
          <a:p>
            <a:pPr marL="0" indent="0">
              <a:buNone/>
            </a:pPr>
            <a:endParaRPr lang="pt-BR" sz="2000" b="0" i="0" dirty="0"/>
          </a:p>
          <a:p>
            <a:pPr marL="0" indent="0">
              <a:buNone/>
            </a:pPr>
            <a:r>
              <a:rPr lang="pt-BR" sz="2000" b="0" i="0" dirty="0"/>
              <a:t>Não resolveriam qualquer questão que a diretoria da KEC gostaria de ver resolvida...</a:t>
            </a:r>
          </a:p>
          <a:p>
            <a:pPr marL="0" indent="0">
              <a:buNone/>
            </a:pPr>
            <a:endParaRPr lang="pt-BR" sz="2000" b="0" i="0" dirty="0"/>
          </a:p>
          <a:p>
            <a:endParaRPr lang="pt-BR" dirty="0"/>
          </a:p>
          <a:p>
            <a:endParaRPr lang="pt-BR"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108</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2204182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1881" y="116632"/>
            <a:ext cx="8229600" cy="420688"/>
          </a:xfrm>
          <a:prstGeom prst="rect">
            <a:avLst/>
          </a:prstGeom>
          <a:noFill/>
          <a:ln w="9525">
            <a:noFill/>
            <a:miter lim="800000"/>
            <a:headEnd/>
            <a:tailEnd/>
          </a:ln>
        </p:spPr>
        <p:txBody>
          <a:bodyPr anchor="ctr">
            <a:spAutoFit/>
          </a:bodyPr>
          <a:lstStyle/>
          <a:p>
            <a:pPr eaLnBrk="0" hangingPunct="0">
              <a:lnSpc>
                <a:spcPct val="90000"/>
              </a:lnSpc>
            </a:pPr>
            <a:r>
              <a:rPr lang="pt-BR" sz="2400" b="1" i="0" dirty="0">
                <a:solidFill>
                  <a:schemeClr val="bg2"/>
                </a:solidFill>
              </a:rPr>
              <a:t>Conclusões...</a:t>
            </a:r>
          </a:p>
        </p:txBody>
      </p:sp>
      <p:sp>
        <p:nvSpPr>
          <p:cNvPr id="24579" name="Rectangle 3"/>
          <p:cNvSpPr>
            <a:spLocks noChangeArrowheads="1"/>
          </p:cNvSpPr>
          <p:nvPr/>
        </p:nvSpPr>
        <p:spPr bwMode="auto">
          <a:xfrm>
            <a:off x="86499" y="741578"/>
            <a:ext cx="8752280" cy="6165850"/>
          </a:xfrm>
          <a:prstGeom prst="rect">
            <a:avLst/>
          </a:prstGeom>
          <a:noFill/>
          <a:ln w="9525">
            <a:noFill/>
            <a:miter lim="800000"/>
            <a:headEnd/>
            <a:tailEnd/>
          </a:ln>
        </p:spPr>
        <p:txBody>
          <a:bodyPr/>
          <a:lstStyle/>
          <a:p>
            <a:pPr marL="285750" indent="-285750" eaLnBrk="0" hangingPunct="0">
              <a:lnSpc>
                <a:spcPct val="80000"/>
              </a:lnSpc>
              <a:spcBef>
                <a:spcPct val="30000"/>
              </a:spcBef>
              <a:buClr>
                <a:schemeClr val="bg2"/>
              </a:buClr>
            </a:pPr>
            <a:r>
              <a:rPr lang="pt-BR" sz="2000" i="0" dirty="0">
                <a:solidFill>
                  <a:srgbClr val="000000"/>
                </a:solidFill>
              </a:rPr>
              <a:t>	Nosso modelo, na verdade, se implementado como está provavelmente resultaria na demissão do modelador...</a:t>
            </a:r>
          </a:p>
          <a:p>
            <a:pPr marL="685800" lvl="1" indent="-228600" eaLnBrk="0" hangingPunct="0">
              <a:lnSpc>
                <a:spcPct val="80000"/>
              </a:lnSpc>
              <a:spcBef>
                <a:spcPct val="30000"/>
              </a:spcBef>
              <a:buClr>
                <a:schemeClr val="bg2"/>
              </a:buClr>
              <a:buFontTx/>
              <a:buChar char="–"/>
            </a:pPr>
            <a:r>
              <a:rPr lang="pt-BR" sz="2000" i="0" dirty="0">
                <a:solidFill>
                  <a:srgbClr val="000000"/>
                </a:solidFill>
              </a:rPr>
              <a:t>Trata-se então de um primeiro, sumário e somente um esboço de uma solução realmente adequada.</a:t>
            </a:r>
          </a:p>
          <a:p>
            <a:pPr marL="685800" lvl="1" indent="-228600" eaLnBrk="0" hangingPunct="0">
              <a:lnSpc>
                <a:spcPct val="80000"/>
              </a:lnSpc>
              <a:spcBef>
                <a:spcPct val="30000"/>
              </a:spcBef>
              <a:buClr>
                <a:schemeClr val="bg2"/>
              </a:buClr>
              <a:buFontTx/>
              <a:buChar char="–"/>
            </a:pPr>
            <a:r>
              <a:rPr lang="pt-BR" sz="2000" i="0" dirty="0">
                <a:solidFill>
                  <a:srgbClr val="000000"/>
                </a:solidFill>
              </a:rPr>
              <a:t>Serve para nos dar uma pálida ideia do que é fazer uma modelagem dimensional.</a:t>
            </a:r>
          </a:p>
          <a:p>
            <a:pPr marL="685800" lvl="1" indent="-228600" eaLnBrk="0" hangingPunct="0">
              <a:lnSpc>
                <a:spcPct val="80000"/>
              </a:lnSpc>
              <a:spcBef>
                <a:spcPct val="30000"/>
              </a:spcBef>
              <a:buClr>
                <a:schemeClr val="bg2"/>
              </a:buClr>
              <a:buFontTx/>
              <a:buChar char="–"/>
            </a:pPr>
            <a:r>
              <a:rPr lang="pt-BR" sz="2000" i="0" dirty="0">
                <a:solidFill>
                  <a:srgbClr val="000000"/>
                </a:solidFill>
              </a:rPr>
              <a:t>Serve também para nos mostrar que se formos apenas pelos nossos “instintos”, muito provavelmente criaremos um modelo inadequado e cheio de falhas.</a:t>
            </a:r>
          </a:p>
          <a:p>
            <a:pPr marL="685800" lvl="1" indent="-228600" eaLnBrk="0" hangingPunct="0">
              <a:lnSpc>
                <a:spcPct val="80000"/>
              </a:lnSpc>
              <a:spcBef>
                <a:spcPct val="30000"/>
              </a:spcBef>
              <a:buClr>
                <a:schemeClr val="bg2"/>
              </a:buClr>
              <a:buFontTx/>
              <a:buChar char="–"/>
            </a:pPr>
            <a:r>
              <a:rPr lang="pt-BR" sz="2000" i="0" dirty="0">
                <a:solidFill>
                  <a:srgbClr val="000000"/>
                </a:solidFill>
              </a:rPr>
              <a:t>A Modelagem Dimensional, como toda técnica modelagem, não garante o sucesso. Um modelador experiente, provavelmente, conseguirá chegar a uma solução ótima apenas com sua experiência.</a:t>
            </a:r>
          </a:p>
          <a:p>
            <a:pPr marL="685800" lvl="1" indent="-228600" eaLnBrk="0" hangingPunct="0">
              <a:lnSpc>
                <a:spcPct val="80000"/>
              </a:lnSpc>
              <a:spcBef>
                <a:spcPct val="30000"/>
              </a:spcBef>
              <a:buClr>
                <a:schemeClr val="bg2"/>
              </a:buClr>
            </a:pPr>
            <a:r>
              <a:rPr lang="pt-BR" sz="2000" i="0" dirty="0">
                <a:solidFill>
                  <a:srgbClr val="000000"/>
                </a:solidFill>
              </a:rPr>
              <a:t>	</a:t>
            </a:r>
            <a:r>
              <a:rPr lang="pt-BR" sz="2000" b="1" i="0" dirty="0">
                <a:solidFill>
                  <a:srgbClr val="FF0000"/>
                </a:solidFill>
              </a:rPr>
              <a:t>Todavia, enquanto não formos experientes, a recomendação a seguir é sempre fazer a modelagem dimensional e nunca seguir instintos.</a:t>
            </a:r>
          </a:p>
          <a:p>
            <a:pPr marL="685800" lvl="1" indent="-228600" eaLnBrk="0" hangingPunct="0">
              <a:lnSpc>
                <a:spcPct val="80000"/>
              </a:lnSpc>
              <a:spcBef>
                <a:spcPct val="30000"/>
              </a:spcBef>
              <a:buClr>
                <a:schemeClr val="bg2"/>
              </a:buClr>
            </a:pPr>
            <a:endParaRPr lang="pt-BR" sz="2000" i="0" dirty="0">
              <a:solidFill>
                <a:srgbClr val="000000"/>
              </a:solidFill>
            </a:endParaRPr>
          </a:p>
          <a:p>
            <a:pPr marL="685800" lvl="1" indent="-228600" eaLnBrk="0" hangingPunct="0">
              <a:lnSpc>
                <a:spcPct val="80000"/>
              </a:lnSpc>
              <a:spcBef>
                <a:spcPct val="30000"/>
              </a:spcBef>
              <a:buClr>
                <a:schemeClr val="bg2"/>
              </a:buClr>
              <a:buFontTx/>
              <a:buChar char="–"/>
            </a:pPr>
            <a:endParaRPr lang="pt-BR" sz="2000" i="0" dirty="0">
              <a:solidFill>
                <a:srgbClr val="000000"/>
              </a:solidFill>
            </a:endParaRP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109</a:t>
            </a:fld>
            <a:endParaRPr lang="pt-BR"/>
          </a:p>
        </p:txBody>
      </p:sp>
      <p:pic>
        <p:nvPicPr>
          <p:cNvPr id="6" name="Imagem 5"/>
          <p:cNvPicPr>
            <a:picLocks noChangeAspect="1"/>
          </p:cNvPicPr>
          <p:nvPr/>
        </p:nvPicPr>
        <p:blipFill>
          <a:blip r:embed="rId2"/>
          <a:stretch>
            <a:fillRect/>
          </a:stretch>
        </p:blipFill>
        <p:spPr>
          <a:xfrm>
            <a:off x="6876256" y="5877272"/>
            <a:ext cx="1252109" cy="812056"/>
          </a:xfrm>
          <a:prstGeom prst="rect">
            <a:avLst/>
          </a:prstGeom>
        </p:spPr>
      </p:pic>
    </p:spTree>
    <p:extLst>
      <p:ext uri="{BB962C8B-B14F-4D97-AF65-F5344CB8AC3E}">
        <p14:creationId xmlns:p14="http://schemas.microsoft.com/office/powerpoint/2010/main" val="321954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6632"/>
            <a:ext cx="8229600" cy="1143000"/>
          </a:xfrm>
        </p:spPr>
        <p:txBody>
          <a:bodyPr>
            <a:normAutofit/>
          </a:bodyPr>
          <a:lstStyle/>
          <a:p>
            <a:pPr algn="l"/>
            <a:r>
              <a:rPr lang="pt-BR" sz="2400" i="0" dirty="0">
                <a:solidFill>
                  <a:schemeClr val="bg2"/>
                </a:solidFill>
              </a:rPr>
              <a:t>Um resumo do sistema transacional</a:t>
            </a:r>
          </a:p>
        </p:txBody>
      </p:sp>
      <p:sp>
        <p:nvSpPr>
          <p:cNvPr id="39938" name="Rectangle 3"/>
          <p:cNvSpPr>
            <a:spLocks noGrp="1" noChangeArrowheads="1"/>
          </p:cNvSpPr>
          <p:nvPr>
            <p:ph type="body" idx="1"/>
          </p:nvPr>
        </p:nvSpPr>
        <p:spPr>
          <a:xfrm>
            <a:off x="107504" y="721397"/>
            <a:ext cx="8712968" cy="5443907"/>
          </a:xfrm>
        </p:spPr>
        <p:txBody>
          <a:bodyPr/>
          <a:lstStyle/>
          <a:p>
            <a:r>
              <a:rPr lang="pt-BR" sz="2400" b="0" i="0" dirty="0">
                <a:solidFill>
                  <a:schemeClr val="bg2"/>
                </a:solidFill>
              </a:rPr>
              <a:t>O sistema transacional registra cada venda ocorrida numa nota fiscal, que por sua vez contém itens em que são descritos os itens adquiridos.</a:t>
            </a:r>
          </a:p>
          <a:p>
            <a:endParaRPr lang="pt-BR" sz="2400" b="0" i="0" dirty="0">
              <a:solidFill>
                <a:schemeClr val="bg2"/>
              </a:solidFill>
            </a:endParaRPr>
          </a:p>
          <a:p>
            <a:r>
              <a:rPr lang="pt-BR" sz="2400" b="0" i="0" dirty="0">
                <a:solidFill>
                  <a:schemeClr val="bg2"/>
                </a:solidFill>
              </a:rPr>
              <a:t>Cada nota é gerada num dia e cada loja mantém seu próprio processamento que é consolidado no ERP geral ao final do dia.</a:t>
            </a:r>
          </a:p>
          <a:p>
            <a:endParaRPr lang="pt-BR" sz="2400" b="0" i="0" dirty="0">
              <a:solidFill>
                <a:schemeClr val="bg2"/>
              </a:solidFill>
            </a:endParaRPr>
          </a:p>
          <a:p>
            <a:r>
              <a:rPr lang="pt-BR" sz="2400" b="0" i="0" dirty="0">
                <a:solidFill>
                  <a:schemeClr val="bg2"/>
                </a:solidFill>
              </a:rPr>
              <a:t>No slide a seguir esquema sucinto das tabelas que interessam ao DW relativas as vendas de uma única loja. </a:t>
            </a:r>
          </a:p>
          <a:p>
            <a:endParaRPr lang="pt-BR" sz="2400" b="0" i="0" dirty="0">
              <a:solidFill>
                <a:schemeClr val="bg2"/>
              </a:solidFill>
            </a:endParaRPr>
          </a:p>
          <a:p>
            <a:r>
              <a:rPr lang="pt-BR" sz="2400" b="0" i="0" dirty="0">
                <a:solidFill>
                  <a:schemeClr val="bg2"/>
                </a:solidFill>
              </a:rPr>
              <a:t>Naturalmente existem muitas outras tabelas e atributos que não estão representados no esquema apresentado, que cumpre apenas a finalidades didáticas.</a:t>
            </a:r>
          </a:p>
          <a:p>
            <a:pPr lvl="1"/>
            <a:endParaRPr lang="pt-BR" sz="2400" b="0" i="0" dirty="0">
              <a:solidFill>
                <a:schemeClr val="bg2"/>
              </a:solidFill>
            </a:endParaRPr>
          </a:p>
        </p:txBody>
      </p:sp>
    </p:spTree>
    <p:extLst>
      <p:ext uri="{BB962C8B-B14F-4D97-AF65-F5344CB8AC3E}">
        <p14:creationId xmlns:p14="http://schemas.microsoft.com/office/powerpoint/2010/main" val="4238595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16835" y="87015"/>
            <a:ext cx="6480720" cy="461665"/>
          </a:xfrm>
          <a:prstGeom prst="rect">
            <a:avLst/>
          </a:prstGeom>
          <a:noFill/>
        </p:spPr>
        <p:txBody>
          <a:bodyPr wrap="square" rtlCol="0">
            <a:spAutoFit/>
          </a:bodyPr>
          <a:lstStyle/>
          <a:p>
            <a:r>
              <a:rPr lang="pt-BR" sz="2400" i="0" dirty="0">
                <a:solidFill>
                  <a:schemeClr val="bg2"/>
                </a:solidFill>
                <a:latin typeface="+mn-lt"/>
              </a:rPr>
              <a:t>Case: Supermercado</a:t>
            </a:r>
          </a:p>
        </p:txBody>
      </p:sp>
    </p:spTree>
    <p:extLst>
      <p:ext uri="{BB962C8B-B14F-4D97-AF65-F5344CB8AC3E}">
        <p14:creationId xmlns:p14="http://schemas.microsoft.com/office/powerpoint/2010/main" val="3529404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4" descr="supermercado"/>
          <p:cNvPicPr>
            <a:picLocks noChangeAspect="1" noChangeArrowheads="1"/>
          </p:cNvPicPr>
          <p:nvPr/>
        </p:nvPicPr>
        <p:blipFill>
          <a:blip r:embed="rId2" cstate="print"/>
          <a:srcRect/>
          <a:stretch>
            <a:fillRect/>
          </a:stretch>
        </p:blipFill>
        <p:spPr bwMode="auto">
          <a:xfrm>
            <a:off x="5651500" y="4381500"/>
            <a:ext cx="2808288" cy="2295525"/>
          </a:xfrm>
          <a:prstGeom prst="rect">
            <a:avLst/>
          </a:prstGeom>
          <a:noFill/>
          <a:ln w="9525">
            <a:noFill/>
            <a:miter lim="800000"/>
            <a:headEnd/>
            <a:tailEnd/>
          </a:ln>
        </p:spPr>
      </p:pic>
      <p:sp>
        <p:nvSpPr>
          <p:cNvPr id="31745" name="Rectangle 2"/>
          <p:cNvSpPr>
            <a:spLocks noGrp="1" noChangeArrowheads="1"/>
          </p:cNvSpPr>
          <p:nvPr>
            <p:ph type="title"/>
          </p:nvPr>
        </p:nvSpPr>
        <p:spPr/>
        <p:txBody>
          <a:bodyPr>
            <a:normAutofit/>
          </a:bodyPr>
          <a:lstStyle/>
          <a:p>
            <a:r>
              <a:rPr lang="pt-BR"/>
              <a:t>Estudo de Caso: Vendas a Varejo (Kimball)</a:t>
            </a:r>
          </a:p>
        </p:txBody>
      </p:sp>
      <p:sp>
        <p:nvSpPr>
          <p:cNvPr id="31746" name="Rectangle 3"/>
          <p:cNvSpPr>
            <a:spLocks noGrp="1" noChangeArrowheads="1"/>
          </p:cNvSpPr>
          <p:nvPr>
            <p:ph type="body" idx="4294967295"/>
          </p:nvPr>
        </p:nvSpPr>
        <p:spPr>
          <a:xfrm>
            <a:off x="0" y="765175"/>
            <a:ext cx="9036496" cy="5759450"/>
          </a:xfrm>
        </p:spPr>
        <p:txBody>
          <a:bodyPr/>
          <a:lstStyle/>
          <a:p>
            <a:r>
              <a:rPr lang="pt-BR" sz="2400" b="0" i="0" dirty="0"/>
              <a:t>Negócio: Supermercado com 100 lojas, espalhadas por 5 estados americanos. Cada loja possui departamentos completos, incluindo mercearia, congelados, leiteria, padaria, entre outras áreas.</a:t>
            </a:r>
          </a:p>
          <a:p>
            <a:r>
              <a:rPr lang="pt-BR" sz="2400" b="0" i="0" dirty="0"/>
              <a:t>Cada loja possui 60.000 produtos individuais (SKU – Stock </a:t>
            </a:r>
            <a:r>
              <a:rPr lang="pt-BR" sz="2400" b="0" i="0" dirty="0" err="1"/>
              <a:t>Keeping</a:t>
            </a:r>
            <a:r>
              <a:rPr lang="pt-BR" sz="2400" b="0" i="0" dirty="0"/>
              <a:t> </a:t>
            </a:r>
            <a:r>
              <a:rPr lang="pt-BR" sz="2400" b="0" i="0" dirty="0" err="1"/>
              <a:t>Units</a:t>
            </a:r>
            <a:r>
              <a:rPr lang="pt-BR" sz="2400" b="0" i="0" dirty="0"/>
              <a:t>, unidades de estoque). 55.000 das </a:t>
            </a:r>
            <a:r>
              <a:rPr lang="pt-BR" sz="2400" b="0" i="0" dirty="0" err="1"/>
              <a:t>SKUs</a:t>
            </a:r>
            <a:r>
              <a:rPr lang="pt-BR" sz="2400" b="0" i="0" dirty="0"/>
              <a:t> possuem códigos de barra. Os demais itens são produzidos internamente (açougue, florais, padaria, entre outros), mas recebem códigos internos, que não são </a:t>
            </a:r>
            <a:r>
              <a:rPr lang="pt-BR" sz="2400" b="0" i="0" dirty="0" err="1"/>
              <a:t>UPCs</a:t>
            </a:r>
            <a:r>
              <a:rPr lang="pt-BR" sz="2400" b="0" i="0" dirty="0"/>
              <a:t> (Universal </a:t>
            </a:r>
            <a:r>
              <a:rPr lang="pt-BR" sz="2400" b="0" i="0" dirty="0" err="1"/>
              <a:t>Product</a:t>
            </a:r>
            <a:r>
              <a:rPr lang="pt-BR" sz="2400" b="0" i="0" dirty="0"/>
              <a:t> Codes – Códigos Universais de Produtos). </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111</a:t>
            </a:fld>
            <a:endParaRPr lang="pt-BR"/>
          </a:p>
        </p:txBody>
      </p:sp>
    </p:spTree>
    <p:extLst>
      <p:ext uri="{BB962C8B-B14F-4D97-AF65-F5344CB8AC3E}">
        <p14:creationId xmlns:p14="http://schemas.microsoft.com/office/powerpoint/2010/main" val="34897173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descr="supermercado"/>
          <p:cNvPicPr>
            <a:picLocks noChangeAspect="1" noChangeArrowheads="1"/>
          </p:cNvPicPr>
          <p:nvPr/>
        </p:nvPicPr>
        <p:blipFill>
          <a:blip r:embed="rId2" cstate="print"/>
          <a:srcRect/>
          <a:stretch>
            <a:fillRect/>
          </a:stretch>
        </p:blipFill>
        <p:spPr bwMode="auto">
          <a:xfrm>
            <a:off x="5724128" y="4860375"/>
            <a:ext cx="2442741" cy="1997625"/>
          </a:xfrm>
          <a:prstGeom prst="rect">
            <a:avLst/>
          </a:prstGeom>
          <a:noFill/>
          <a:ln w="9525">
            <a:noFill/>
            <a:miter lim="800000"/>
            <a:headEnd/>
            <a:tailEnd/>
          </a:ln>
        </p:spPr>
      </p:pic>
      <p:sp>
        <p:nvSpPr>
          <p:cNvPr id="32769" name="Rectangle 2"/>
          <p:cNvSpPr>
            <a:spLocks noGrp="1" noChangeArrowheads="1"/>
          </p:cNvSpPr>
          <p:nvPr>
            <p:ph type="title"/>
          </p:nvPr>
        </p:nvSpPr>
        <p:spPr/>
        <p:txBody>
          <a:bodyPr>
            <a:normAutofit/>
          </a:bodyPr>
          <a:lstStyle/>
          <a:p>
            <a:r>
              <a:rPr lang="pt-BR"/>
              <a:t>Estudo de Caso: Vendas a Varejo (Kimball)</a:t>
            </a:r>
          </a:p>
        </p:txBody>
      </p:sp>
      <p:sp>
        <p:nvSpPr>
          <p:cNvPr id="32771" name="Rectangle 8"/>
          <p:cNvSpPr>
            <a:spLocks noChangeArrowheads="1"/>
          </p:cNvSpPr>
          <p:nvPr/>
        </p:nvSpPr>
        <p:spPr bwMode="auto">
          <a:xfrm>
            <a:off x="250825" y="765175"/>
            <a:ext cx="8353425" cy="5903913"/>
          </a:xfrm>
          <a:prstGeom prst="rect">
            <a:avLst/>
          </a:prstGeom>
          <a:noFill/>
          <a:ln w="9525">
            <a:noFill/>
            <a:miter lim="800000"/>
            <a:headEnd/>
            <a:tailEnd/>
          </a:ln>
        </p:spPr>
        <p:txBody>
          <a:bodyPr/>
          <a:lstStyle/>
          <a:p>
            <a:pPr marL="285750" indent="-285750" eaLnBrk="0" hangingPunct="0">
              <a:lnSpc>
                <a:spcPct val="80000"/>
              </a:lnSpc>
              <a:spcBef>
                <a:spcPct val="30000"/>
              </a:spcBef>
              <a:buClr>
                <a:schemeClr val="bg2"/>
              </a:buClr>
              <a:buFont typeface="Wingdings" pitchFamily="2" charset="2"/>
              <a:buChar char="§"/>
            </a:pPr>
            <a:r>
              <a:rPr lang="pt-BR" sz="2400" b="0" i="0" dirty="0">
                <a:solidFill>
                  <a:srgbClr val="000000"/>
                </a:solidFill>
              </a:rPr>
              <a:t>Nesses supermercados os códigos de barra são obtidos diretamente nos POS (Point-</a:t>
            </a:r>
            <a:r>
              <a:rPr lang="pt-BR" sz="2400" b="0" i="0" dirty="0" err="1">
                <a:solidFill>
                  <a:srgbClr val="000000"/>
                </a:solidFill>
              </a:rPr>
              <a:t>of</a:t>
            </a:r>
            <a:r>
              <a:rPr lang="pt-BR" sz="2400" b="0" i="0" dirty="0">
                <a:solidFill>
                  <a:srgbClr val="000000"/>
                </a:solidFill>
              </a:rPr>
              <a:t>-</a:t>
            </a:r>
            <a:r>
              <a:rPr lang="pt-BR" sz="2400" b="0" i="0" dirty="0" err="1">
                <a:solidFill>
                  <a:srgbClr val="000000"/>
                </a:solidFill>
              </a:rPr>
              <a:t>Sale</a:t>
            </a:r>
            <a:r>
              <a:rPr lang="pt-BR" sz="2400" b="0" i="0" dirty="0">
                <a:solidFill>
                  <a:srgbClr val="000000"/>
                </a:solidFill>
              </a:rPr>
              <a:t>, pontos de venda), localizado na frente do mercado, onde é calculado o que foi adquirido pelo cliente.</a:t>
            </a:r>
          </a:p>
          <a:p>
            <a:pPr marL="285750" indent="-285750" eaLnBrk="0" hangingPunct="0">
              <a:lnSpc>
                <a:spcPct val="80000"/>
              </a:lnSpc>
              <a:spcBef>
                <a:spcPct val="30000"/>
              </a:spcBef>
              <a:buClr>
                <a:schemeClr val="bg2"/>
              </a:buClr>
              <a:buFont typeface="Wingdings" pitchFamily="2" charset="2"/>
              <a:buChar char="§"/>
            </a:pPr>
            <a:r>
              <a:rPr lang="pt-BR" sz="2400" b="0" i="0" dirty="0">
                <a:solidFill>
                  <a:srgbClr val="000000"/>
                </a:solidFill>
              </a:rPr>
              <a:t>A gerência está preocupada com a logística dos pedidos, com o estoque e com os produtos da venda, ao mesmo tempo que com o máximo lucro. Este se resume em cobrar o máximo por um produto, diminuindo os seus custos de aquisição e despesas gerais.</a:t>
            </a:r>
          </a:p>
          <a:p>
            <a:pPr marL="285750" indent="-285750" eaLnBrk="0" hangingPunct="0">
              <a:lnSpc>
                <a:spcPct val="80000"/>
              </a:lnSpc>
              <a:spcBef>
                <a:spcPct val="30000"/>
              </a:spcBef>
              <a:buClr>
                <a:schemeClr val="bg2"/>
              </a:buClr>
              <a:buFont typeface="Wingdings" pitchFamily="2" charset="2"/>
              <a:buChar char="§"/>
            </a:pPr>
            <a:r>
              <a:rPr lang="pt-BR" sz="2400" b="0" i="0" dirty="0">
                <a:solidFill>
                  <a:srgbClr val="000000"/>
                </a:solidFill>
              </a:rPr>
              <a:t>Gerentes e </a:t>
            </a:r>
            <a:r>
              <a:rPr lang="pt-BR" sz="2400" b="0" i="0" dirty="0" err="1">
                <a:solidFill>
                  <a:srgbClr val="000000"/>
                </a:solidFill>
              </a:rPr>
              <a:t>marketeiros</a:t>
            </a:r>
            <a:r>
              <a:rPr lang="pt-BR" sz="2400" b="0" i="0" dirty="0">
                <a:solidFill>
                  <a:srgbClr val="000000"/>
                </a:solidFill>
              </a:rPr>
              <a:t> passam grande parte do tempo lidando com preços e promoções que incluem reduções temporárias de preço, anúncios em jornais, nas lojas e panfletos. </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112</a:t>
            </a:fld>
            <a:endParaRPr lang="pt-BR"/>
          </a:p>
        </p:txBody>
      </p:sp>
    </p:spTree>
    <p:extLst>
      <p:ext uri="{BB962C8B-B14F-4D97-AF65-F5344CB8AC3E}">
        <p14:creationId xmlns:p14="http://schemas.microsoft.com/office/powerpoint/2010/main" val="2050453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pt-BR"/>
              <a:t>Passo 1: O processo</a:t>
            </a:r>
          </a:p>
        </p:txBody>
      </p:sp>
      <p:sp>
        <p:nvSpPr>
          <p:cNvPr id="33794" name="Rectangle 3"/>
          <p:cNvSpPr>
            <a:spLocks noGrp="1" noChangeArrowheads="1"/>
          </p:cNvSpPr>
          <p:nvPr>
            <p:ph type="body" idx="4294967295"/>
          </p:nvPr>
        </p:nvSpPr>
        <p:spPr>
          <a:xfrm>
            <a:off x="374650" y="844550"/>
            <a:ext cx="8229600" cy="4525963"/>
          </a:xfrm>
        </p:spPr>
        <p:txBody>
          <a:bodyPr>
            <a:normAutofit/>
          </a:bodyPr>
          <a:lstStyle/>
          <a:p>
            <a:r>
              <a:rPr lang="pt-BR" sz="2400" b="0" i="0" dirty="0"/>
              <a:t>Quais processos serão modelados pela combinação de um entendimento dos requisitos de negócios com um entendimento dos dados disponíveis.</a:t>
            </a:r>
          </a:p>
          <a:p>
            <a:r>
              <a:rPr lang="pt-BR" sz="2400" b="0" i="0" dirty="0"/>
              <a:t>O primeiro modelo deve responder às questões mais urgentes do negócio e deve estar prontamente acessível para a extração dos dados.</a:t>
            </a:r>
          </a:p>
          <a:p>
            <a:r>
              <a:rPr lang="pt-BR" sz="2400" b="0" i="0" dirty="0"/>
              <a:t>A principal demanda identificada junto aos gerentes de lojas foi um melhor entendimento das compras dos clientes capturadas pelo sistema POS. </a:t>
            </a:r>
          </a:p>
          <a:p>
            <a:r>
              <a:rPr lang="pt-BR" sz="2400" b="0" i="0" dirty="0"/>
              <a:t>Isso resulta na necessidade é o POS de vendas e varejo. Esses dados permitirão analisar quais produtos estão vendendo, em quais lojas, em que dias e em que condições promocionais.</a:t>
            </a:r>
          </a:p>
        </p:txBody>
      </p:sp>
      <p:pic>
        <p:nvPicPr>
          <p:cNvPr id="33795" name="Picture 5" descr="template-arpo"/>
          <p:cNvPicPr>
            <a:picLocks noChangeAspect="1" noChangeArrowheads="1"/>
          </p:cNvPicPr>
          <p:nvPr/>
        </p:nvPicPr>
        <p:blipFill>
          <a:blip r:embed="rId2" cstate="print"/>
          <a:srcRect/>
          <a:stretch>
            <a:fillRect/>
          </a:stretch>
        </p:blipFill>
        <p:spPr bwMode="auto">
          <a:xfrm>
            <a:off x="5580112" y="5370513"/>
            <a:ext cx="2303462" cy="1487487"/>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113</a:t>
            </a:fld>
            <a:endParaRPr lang="pt-BR"/>
          </a:p>
        </p:txBody>
      </p:sp>
    </p:spTree>
    <p:extLst>
      <p:ext uri="{BB962C8B-B14F-4D97-AF65-F5344CB8AC3E}">
        <p14:creationId xmlns:p14="http://schemas.microsoft.com/office/powerpoint/2010/main" val="23633277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pt-BR"/>
              <a:t>Passo 2: Grão</a:t>
            </a:r>
          </a:p>
        </p:txBody>
      </p:sp>
      <p:sp>
        <p:nvSpPr>
          <p:cNvPr id="34818" name="Rectangle 3"/>
          <p:cNvSpPr>
            <a:spLocks noGrp="1" noChangeArrowheads="1"/>
          </p:cNvSpPr>
          <p:nvPr>
            <p:ph type="body" idx="4294967295"/>
          </p:nvPr>
        </p:nvSpPr>
        <p:spPr>
          <a:xfrm>
            <a:off x="0" y="3068638"/>
            <a:ext cx="8567738" cy="3482975"/>
          </a:xfrm>
        </p:spPr>
        <p:txBody>
          <a:bodyPr/>
          <a:lstStyle/>
          <a:p>
            <a:pPr>
              <a:buFont typeface="Wingdings" pitchFamily="2" charset="2"/>
              <a:buNone/>
            </a:pPr>
            <a:r>
              <a:rPr lang="pt-BR" sz="2400" b="0" i="0" dirty="0"/>
              <a:t>	Os dados atômicos são as informações mais detalhadas coletadas e esses dados não podem ser subdivididos.</a:t>
            </a:r>
          </a:p>
          <a:p>
            <a:pPr>
              <a:buFont typeface="Wingdings" pitchFamily="2" charset="2"/>
              <a:buNone/>
            </a:pPr>
            <a:r>
              <a:rPr lang="pt-BR" sz="2400" b="0" i="0" dirty="0"/>
              <a:t>	Quanto mais detalhada e atômica for a medida dos fatos, mais coisas saberemos com certeza e essas certezas são traduzidas em dimensões. Para </a:t>
            </a:r>
            <a:r>
              <a:rPr lang="pt-BR" sz="2400" b="0" i="0" dirty="0" err="1"/>
              <a:t>Kimball</a:t>
            </a:r>
            <a:r>
              <a:rPr lang="pt-BR" sz="2400" b="0" i="0" dirty="0"/>
              <a:t>, os dados atômicos fornecem máxima flexibilidade analítica e são uma combinação perfeita para o modelo dimensional, pois podem ser limitados e acumulados de todo jeito. </a:t>
            </a:r>
          </a:p>
        </p:txBody>
      </p:sp>
      <p:pic>
        <p:nvPicPr>
          <p:cNvPr id="34819" name="Picture 5" descr="semente%202%20gr%C3%A3o%20de%20bico%20cv%20IAC-Marrocos"/>
          <p:cNvPicPr>
            <a:picLocks noChangeAspect="1" noChangeArrowheads="1"/>
          </p:cNvPicPr>
          <p:nvPr/>
        </p:nvPicPr>
        <p:blipFill>
          <a:blip r:embed="rId2" cstate="print"/>
          <a:srcRect/>
          <a:stretch>
            <a:fillRect/>
          </a:stretch>
        </p:blipFill>
        <p:spPr bwMode="auto">
          <a:xfrm>
            <a:off x="6877050" y="765175"/>
            <a:ext cx="1822450" cy="1943100"/>
          </a:xfrm>
          <a:prstGeom prst="rect">
            <a:avLst/>
          </a:prstGeom>
          <a:noFill/>
          <a:ln w="9525">
            <a:noFill/>
            <a:miter lim="800000"/>
            <a:headEnd/>
            <a:tailEnd/>
          </a:ln>
        </p:spPr>
      </p:pic>
      <p:sp>
        <p:nvSpPr>
          <p:cNvPr id="34821" name="Rectangle 3"/>
          <p:cNvSpPr>
            <a:spLocks noChangeArrowheads="1"/>
          </p:cNvSpPr>
          <p:nvPr/>
        </p:nvSpPr>
        <p:spPr bwMode="auto">
          <a:xfrm>
            <a:off x="250825" y="692150"/>
            <a:ext cx="6481763" cy="223202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Qual nível de detalhe de dados deve ficar disponível no modelo dimensional?</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rPr>
              <a:t>	Preferencialmente, os modelos dimensionais devem ser desenvolvidos para a maioria das informações atômicas de um processo de negócio. </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rPr>
              <a:t>	</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114</a:t>
            </a:fld>
            <a:endParaRPr lang="pt-BR"/>
          </a:p>
        </p:txBody>
      </p:sp>
    </p:spTree>
    <p:extLst>
      <p:ext uri="{BB962C8B-B14F-4D97-AF65-F5344CB8AC3E}">
        <p14:creationId xmlns:p14="http://schemas.microsoft.com/office/powerpoint/2010/main" val="1835250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pt-BR"/>
              <a:t>Passo 2: Grão</a:t>
            </a:r>
          </a:p>
        </p:txBody>
      </p:sp>
      <p:sp>
        <p:nvSpPr>
          <p:cNvPr id="35842" name="Rectangle 3"/>
          <p:cNvSpPr>
            <a:spLocks noGrp="1" noChangeArrowheads="1"/>
          </p:cNvSpPr>
          <p:nvPr>
            <p:ph type="body" idx="4294967295"/>
          </p:nvPr>
        </p:nvSpPr>
        <p:spPr>
          <a:xfrm>
            <a:off x="395536" y="908720"/>
            <a:ext cx="8229600" cy="4525963"/>
          </a:xfrm>
        </p:spPr>
        <p:txBody>
          <a:bodyPr/>
          <a:lstStyle/>
          <a:p>
            <a:r>
              <a:rPr lang="pt-BR" sz="2400" b="0" i="0" dirty="0"/>
              <a:t>A escolha de grãos de nível mais alto para um processo de negócios que representa uma agregação, necessariamente, limita a dimensões potencialmente menos detalhadas ou a menos dimensões.</a:t>
            </a:r>
          </a:p>
          <a:p>
            <a:r>
              <a:rPr lang="pt-BR" sz="2400" b="0" i="0" dirty="0"/>
              <a:t>Ainda que os usuários não estejam interessados em analisar itens únicos associados, não é possível prever todos os meios que eles usarão para selecionar dados.</a:t>
            </a:r>
          </a:p>
        </p:txBody>
      </p:sp>
      <p:pic>
        <p:nvPicPr>
          <p:cNvPr id="35843" name="Picture 4" descr="semente%202%20gr%C3%A3o%20de%20bico%20cv%20IAC-Marrocos"/>
          <p:cNvPicPr>
            <a:picLocks noChangeAspect="1" noChangeArrowheads="1"/>
          </p:cNvPicPr>
          <p:nvPr/>
        </p:nvPicPr>
        <p:blipFill>
          <a:blip r:embed="rId2" cstate="print"/>
          <a:srcRect/>
          <a:stretch>
            <a:fillRect/>
          </a:stretch>
        </p:blipFill>
        <p:spPr bwMode="auto">
          <a:xfrm>
            <a:off x="5121061" y="4724400"/>
            <a:ext cx="2543175" cy="1908175"/>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115</a:t>
            </a:fld>
            <a:endParaRPr lang="pt-BR"/>
          </a:p>
        </p:txBody>
      </p:sp>
    </p:spTree>
    <p:extLst>
      <p:ext uri="{BB962C8B-B14F-4D97-AF65-F5344CB8AC3E}">
        <p14:creationId xmlns:p14="http://schemas.microsoft.com/office/powerpoint/2010/main" val="34172438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r>
              <a:rPr lang="pt-BR"/>
              <a:t>Passo 3: Dimensões</a:t>
            </a:r>
          </a:p>
        </p:txBody>
      </p:sp>
      <p:sp>
        <p:nvSpPr>
          <p:cNvPr id="36866" name="Rectangle 6"/>
          <p:cNvSpPr>
            <a:spLocks noChangeArrowheads="1"/>
          </p:cNvSpPr>
          <p:nvPr/>
        </p:nvSpPr>
        <p:spPr bwMode="auto">
          <a:xfrm>
            <a:off x="323850" y="765175"/>
            <a:ext cx="8229600" cy="583247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Definido o grão da tabela de fatos, emergem as dimensões</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rPr>
              <a:t>	Data (Tempo, não é mais a nomenclatura preferida por </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rPr>
              <a:t>	</a:t>
            </a:r>
            <a:r>
              <a:rPr lang="pt-BR" sz="2400" b="0" i="0" dirty="0" err="1">
                <a:solidFill>
                  <a:srgbClr val="000000"/>
                </a:solidFill>
              </a:rPr>
              <a:t>Kimball</a:t>
            </a:r>
            <a:r>
              <a:rPr lang="pt-BR" sz="2400" b="0" i="0" dirty="0">
                <a:solidFill>
                  <a:srgbClr val="000000"/>
                </a:solidFill>
              </a:rPr>
              <a:t>), Produto e Loja.</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 dimensão Promoção é aquela em que os gerentes podem mexer com mais facilidade, portanto é fundamental para análises das ações executadas.</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Nessa fase, se indica as chaves e se deixa espaço para as dimensões adicionais que surgem da utilização de valores sob cada combinação das dimensões principais. Não é interessante, nesse instante, sair-se descrevendo os atributos de cada dimensão, o que deve ser feito apenas a partir da conclusão do quarto passo.</a:t>
            </a:r>
          </a:p>
        </p:txBody>
      </p:sp>
      <p:pic>
        <p:nvPicPr>
          <p:cNvPr id="36867" name="Picture 9" descr="Modelo20"/>
          <p:cNvPicPr>
            <a:picLocks noChangeAspect="1" noChangeArrowheads="1"/>
          </p:cNvPicPr>
          <p:nvPr/>
        </p:nvPicPr>
        <p:blipFill>
          <a:blip r:embed="rId2" cstate="print"/>
          <a:srcRect/>
          <a:stretch>
            <a:fillRect/>
          </a:stretch>
        </p:blipFill>
        <p:spPr bwMode="auto">
          <a:xfrm>
            <a:off x="4644008" y="5685718"/>
            <a:ext cx="3528641" cy="1055237"/>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116</a:t>
            </a:fld>
            <a:endParaRPr lang="pt-BR"/>
          </a:p>
        </p:txBody>
      </p:sp>
    </p:spTree>
    <p:extLst>
      <p:ext uri="{BB962C8B-B14F-4D97-AF65-F5344CB8AC3E}">
        <p14:creationId xmlns:p14="http://schemas.microsoft.com/office/powerpoint/2010/main" val="287466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pt-BR"/>
              <a:t>Passo 3: Dimensões</a:t>
            </a:r>
          </a:p>
        </p:txBody>
      </p:sp>
      <p:pic>
        <p:nvPicPr>
          <p:cNvPr id="37890" name="Picture 4" descr="Modelo20"/>
          <p:cNvPicPr>
            <a:picLocks noChangeAspect="1" noChangeArrowheads="1"/>
          </p:cNvPicPr>
          <p:nvPr/>
        </p:nvPicPr>
        <p:blipFill>
          <a:blip r:embed="rId2" cstate="print"/>
          <a:srcRect/>
          <a:stretch>
            <a:fillRect/>
          </a:stretch>
        </p:blipFill>
        <p:spPr bwMode="auto">
          <a:xfrm>
            <a:off x="395288" y="1773238"/>
            <a:ext cx="7993062" cy="2390775"/>
          </a:xfrm>
          <a:prstGeom prst="rect">
            <a:avLst/>
          </a:prstGeom>
          <a:noFill/>
          <a:ln w="9525">
            <a:noFill/>
            <a:miter lim="800000"/>
            <a:headEnd/>
            <a:tailEnd/>
          </a:ln>
        </p:spPr>
      </p:pic>
      <p:sp>
        <p:nvSpPr>
          <p:cNvPr id="4" name="Espaço Reservado para Número de Slide 3"/>
          <p:cNvSpPr>
            <a:spLocks noGrp="1"/>
          </p:cNvSpPr>
          <p:nvPr>
            <p:ph type="sldNum" sz="quarter" idx="12"/>
          </p:nvPr>
        </p:nvSpPr>
        <p:spPr/>
        <p:txBody>
          <a:bodyPr/>
          <a:lstStyle/>
          <a:p>
            <a:fld id="{0DBB9FE3-D63C-4A40-B010-4651D12E128D}" type="slidenum">
              <a:rPr lang="pt-BR" smtClean="0"/>
              <a:pPr/>
              <a:t>117</a:t>
            </a:fld>
            <a:endParaRPr lang="pt-BR"/>
          </a:p>
        </p:txBody>
      </p:sp>
    </p:spTree>
    <p:extLst>
      <p:ext uri="{BB962C8B-B14F-4D97-AF65-F5344CB8AC3E}">
        <p14:creationId xmlns:p14="http://schemas.microsoft.com/office/powerpoint/2010/main" val="2469288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5"/>
          <p:cNvSpPr>
            <a:spLocks noGrp="1" noChangeArrowheads="1"/>
          </p:cNvSpPr>
          <p:nvPr>
            <p:ph type="title"/>
          </p:nvPr>
        </p:nvSpPr>
        <p:spPr/>
        <p:txBody>
          <a:bodyPr/>
          <a:lstStyle/>
          <a:p>
            <a:r>
              <a:rPr lang="pt-BR"/>
              <a:t>Passo 4: Fatos </a:t>
            </a:r>
          </a:p>
        </p:txBody>
      </p:sp>
      <p:sp>
        <p:nvSpPr>
          <p:cNvPr id="38914" name="Rectangle 7"/>
          <p:cNvSpPr>
            <a:spLocks noChangeArrowheads="1"/>
          </p:cNvSpPr>
          <p:nvPr/>
        </p:nvSpPr>
        <p:spPr bwMode="auto">
          <a:xfrm>
            <a:off x="323850" y="765175"/>
            <a:ext cx="8351838" cy="583247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 declaração de grão ajuda na definição dos atributos que aparecerão na tabela de fatos.</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Cada linha individual de transação serve para determinação do grão, e, a partir de cada transação é possível se determinar, por exemplo a quantidade de vendas (por exemplo, o número de latas de sopa de macarrão vendidas), o preço unitário, o total de vendas (este um produto entre quantidade de vendas e preço unitário).</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Custo e lucro, outros atributos calculados importantes, devem ser agregados nessa fase.</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Deve ser observado que quantidade de vendas, total de vendas e custo, podem ser adicionados em todas as dimensões. Dessa forma é possível aplicar o recurso de “separação e combinação” da tabela de fatos com liberdade, e qualquer soma desses três fatos é válida e correta.</a:t>
            </a:r>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118</a:t>
            </a:fld>
            <a:endParaRPr lang="pt-BR"/>
          </a:p>
        </p:txBody>
      </p:sp>
    </p:spTree>
    <p:extLst>
      <p:ext uri="{BB962C8B-B14F-4D97-AF65-F5344CB8AC3E}">
        <p14:creationId xmlns:p14="http://schemas.microsoft.com/office/powerpoint/2010/main" val="1406214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pt-BR"/>
              <a:t>Passo 4: Fatos </a:t>
            </a:r>
          </a:p>
        </p:txBody>
      </p:sp>
      <p:pic>
        <p:nvPicPr>
          <p:cNvPr id="39938" name="Picture 4" descr="Modelo21"/>
          <p:cNvPicPr>
            <a:picLocks noChangeAspect="1" noChangeArrowheads="1"/>
          </p:cNvPicPr>
          <p:nvPr/>
        </p:nvPicPr>
        <p:blipFill>
          <a:blip r:embed="rId2" cstate="print"/>
          <a:srcRect/>
          <a:stretch>
            <a:fillRect/>
          </a:stretch>
        </p:blipFill>
        <p:spPr bwMode="auto">
          <a:xfrm>
            <a:off x="323850" y="1916113"/>
            <a:ext cx="8208963" cy="2449512"/>
          </a:xfrm>
          <a:prstGeom prst="rect">
            <a:avLst/>
          </a:prstGeom>
          <a:noFill/>
          <a:ln w="9525">
            <a:noFill/>
            <a:miter lim="800000"/>
            <a:headEnd/>
            <a:tailEnd/>
          </a:ln>
        </p:spPr>
      </p:pic>
      <p:sp>
        <p:nvSpPr>
          <p:cNvPr id="4" name="Espaço Reservado para Número de Slide 3"/>
          <p:cNvSpPr>
            <a:spLocks noGrp="1"/>
          </p:cNvSpPr>
          <p:nvPr>
            <p:ph type="sldNum" sz="quarter" idx="12"/>
          </p:nvPr>
        </p:nvSpPr>
        <p:spPr/>
        <p:txBody>
          <a:bodyPr/>
          <a:lstStyle/>
          <a:p>
            <a:fld id="{0DBB9FE3-D63C-4A40-B010-4651D12E128D}" type="slidenum">
              <a:rPr lang="pt-BR" smtClean="0"/>
              <a:pPr/>
              <a:t>119</a:t>
            </a:fld>
            <a:endParaRPr lang="pt-BR"/>
          </a:p>
        </p:txBody>
      </p:sp>
    </p:spTree>
    <p:extLst>
      <p:ext uri="{BB962C8B-B14F-4D97-AF65-F5344CB8AC3E}">
        <p14:creationId xmlns:p14="http://schemas.microsoft.com/office/powerpoint/2010/main" val="83699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0" y="116632"/>
            <a:ext cx="8229600" cy="1143000"/>
          </a:xfrm>
        </p:spPr>
        <p:txBody>
          <a:bodyPr>
            <a:normAutofit/>
          </a:bodyPr>
          <a:lstStyle/>
          <a:p>
            <a:pPr algn="l"/>
            <a:r>
              <a:rPr lang="pt-BR" sz="2400" i="0" dirty="0">
                <a:solidFill>
                  <a:schemeClr val="bg2"/>
                </a:solidFill>
              </a:rPr>
              <a:t>Um resumo do sistema transacional</a:t>
            </a:r>
          </a:p>
        </p:txBody>
      </p:sp>
      <p:sp>
        <p:nvSpPr>
          <p:cNvPr id="40962" name="Rectangle 3"/>
          <p:cNvSpPr>
            <a:spLocks noGrp="1" noChangeArrowheads="1"/>
          </p:cNvSpPr>
          <p:nvPr>
            <p:ph type="body" idx="1"/>
          </p:nvPr>
        </p:nvSpPr>
        <p:spPr>
          <a:xfrm>
            <a:off x="179512" y="908720"/>
            <a:ext cx="8229600" cy="4525963"/>
          </a:xfrm>
        </p:spPr>
        <p:txBody>
          <a:bodyPr/>
          <a:lstStyle/>
          <a:p>
            <a:pPr lvl="1"/>
            <a:r>
              <a:rPr lang="pt-BR" sz="2400" b="0" i="0" dirty="0">
                <a:solidFill>
                  <a:schemeClr val="bg2"/>
                </a:solidFill>
              </a:rPr>
              <a:t>Interessa, exclusivamente, o Produto, a Data da Venda e a Loja que realizou a venda!</a:t>
            </a:r>
          </a:p>
        </p:txBody>
      </p:sp>
      <p:pic>
        <p:nvPicPr>
          <p:cNvPr id="40963" name="Picture 4"/>
          <p:cNvPicPr>
            <a:picLocks noChangeAspect="1" noChangeArrowheads="1"/>
          </p:cNvPicPr>
          <p:nvPr/>
        </p:nvPicPr>
        <p:blipFill>
          <a:blip r:embed="rId2" cstate="print"/>
          <a:srcRect/>
          <a:stretch>
            <a:fillRect/>
          </a:stretch>
        </p:blipFill>
        <p:spPr bwMode="auto">
          <a:xfrm>
            <a:off x="1979712" y="2241128"/>
            <a:ext cx="5184576" cy="3985643"/>
          </a:xfrm>
          <a:prstGeom prst="rect">
            <a:avLst/>
          </a:prstGeom>
          <a:noFill/>
          <a:ln w="9525">
            <a:noFill/>
            <a:miter lim="800000"/>
            <a:headEnd/>
            <a:tailEnd/>
          </a:ln>
        </p:spPr>
      </p:pic>
    </p:spTree>
    <p:extLst>
      <p:ext uri="{BB962C8B-B14F-4D97-AF65-F5344CB8AC3E}">
        <p14:creationId xmlns:p14="http://schemas.microsoft.com/office/powerpoint/2010/main" val="37536305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4"/>
          <p:cNvPicPr>
            <a:picLocks noChangeAspect="1" noChangeArrowheads="1"/>
          </p:cNvPicPr>
          <p:nvPr/>
        </p:nvPicPr>
        <p:blipFill>
          <a:blip r:embed="rId2" cstate="print"/>
          <a:srcRect/>
          <a:stretch>
            <a:fillRect/>
          </a:stretch>
        </p:blipFill>
        <p:spPr bwMode="auto">
          <a:xfrm>
            <a:off x="6156176" y="5227819"/>
            <a:ext cx="1931988" cy="1604962"/>
          </a:xfrm>
          <a:prstGeom prst="rect">
            <a:avLst/>
          </a:prstGeom>
          <a:noFill/>
          <a:ln w="9525">
            <a:noFill/>
            <a:miter lim="800000"/>
            <a:headEnd/>
            <a:tailEnd/>
          </a:ln>
        </p:spPr>
      </p:pic>
      <p:sp>
        <p:nvSpPr>
          <p:cNvPr id="40961" name="Rectangle 2"/>
          <p:cNvSpPr>
            <a:spLocks noGrp="1" noChangeArrowheads="1"/>
          </p:cNvSpPr>
          <p:nvPr>
            <p:ph type="title"/>
          </p:nvPr>
        </p:nvSpPr>
        <p:spPr/>
        <p:txBody>
          <a:bodyPr/>
          <a:lstStyle/>
          <a:p>
            <a:r>
              <a:rPr lang="pt-BR"/>
              <a:t>Passo 4: Fatos</a:t>
            </a:r>
          </a:p>
        </p:txBody>
      </p:sp>
      <p:sp>
        <p:nvSpPr>
          <p:cNvPr id="40962" name="Rectangle 3"/>
          <p:cNvSpPr>
            <a:spLocks noGrp="1" noChangeArrowheads="1"/>
          </p:cNvSpPr>
          <p:nvPr>
            <p:ph type="body" idx="4294967295"/>
          </p:nvPr>
        </p:nvSpPr>
        <p:spPr>
          <a:xfrm>
            <a:off x="172994" y="795476"/>
            <a:ext cx="8773297" cy="4525963"/>
          </a:xfrm>
        </p:spPr>
        <p:txBody>
          <a:bodyPr>
            <a:normAutofit/>
          </a:bodyPr>
          <a:lstStyle/>
          <a:p>
            <a:r>
              <a:rPr lang="pt-BR" sz="2400" b="0" i="0" dirty="0"/>
              <a:t>Discutindo o armazenamento de dados calculados como lucro:</a:t>
            </a:r>
          </a:p>
          <a:p>
            <a:pPr marL="800100" lvl="1" indent="-342900">
              <a:buFont typeface="Wingdings" pitchFamily="2" charset="2"/>
              <a:buAutoNum type="arabicPeriod"/>
            </a:pPr>
            <a:r>
              <a:rPr lang="pt-BR" sz="2400" b="0" i="0" dirty="0"/>
              <a:t>O custo de um usuário que represente erroneamente o lucro bruto supera o custo de armazenamento incremental.</a:t>
            </a:r>
          </a:p>
          <a:p>
            <a:pPr marL="800100" lvl="1" indent="-342900">
              <a:buFont typeface="Wingdings" pitchFamily="2" charset="2"/>
              <a:buAutoNum type="arabicPeriod"/>
            </a:pPr>
            <a:r>
              <a:rPr lang="pt-BR" sz="2400" b="0" i="0" dirty="0"/>
              <a:t>O armazenamento garante que todos os usuários e suas aplicações relacionadas a referência ao lucro bruto o façam de forma consistente.</a:t>
            </a:r>
          </a:p>
          <a:p>
            <a:pPr marL="800100" lvl="1" indent="-342900">
              <a:buFont typeface="Wingdings" pitchFamily="2" charset="2"/>
              <a:buAutoNum type="arabicPeriod"/>
            </a:pPr>
            <a:r>
              <a:rPr lang="pt-BR" sz="2400" b="0" i="0" dirty="0"/>
              <a:t>O argumento de que os dados calculados podem ser acessados de forma exclusiva por visões, só se aplica se nenhum usuário com ferramentas de consultas específicas conseguir acessar apenas tabelas físicas. Ora, na prática não temos uma impossibilidade assim.</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120</a:t>
            </a:fld>
            <a:endParaRPr lang="pt-BR"/>
          </a:p>
        </p:txBody>
      </p:sp>
    </p:spTree>
    <p:extLst>
      <p:ext uri="{BB962C8B-B14F-4D97-AF65-F5344CB8AC3E}">
        <p14:creationId xmlns:p14="http://schemas.microsoft.com/office/powerpoint/2010/main" val="37231614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4"/>
          <p:cNvPicPr>
            <a:picLocks noChangeAspect="1" noChangeArrowheads="1"/>
          </p:cNvPicPr>
          <p:nvPr/>
        </p:nvPicPr>
        <p:blipFill>
          <a:blip r:embed="rId2" cstate="print"/>
          <a:srcRect/>
          <a:stretch>
            <a:fillRect/>
          </a:stretch>
        </p:blipFill>
        <p:spPr bwMode="auto">
          <a:xfrm>
            <a:off x="5724128" y="5133975"/>
            <a:ext cx="2076450" cy="1724025"/>
          </a:xfrm>
          <a:prstGeom prst="rect">
            <a:avLst/>
          </a:prstGeom>
          <a:noFill/>
          <a:ln w="9525">
            <a:noFill/>
            <a:miter lim="800000"/>
            <a:headEnd/>
            <a:tailEnd/>
          </a:ln>
        </p:spPr>
      </p:pic>
      <p:sp>
        <p:nvSpPr>
          <p:cNvPr id="41985" name="Rectangle 2"/>
          <p:cNvSpPr>
            <a:spLocks noGrp="1" noChangeArrowheads="1"/>
          </p:cNvSpPr>
          <p:nvPr>
            <p:ph type="title"/>
          </p:nvPr>
        </p:nvSpPr>
        <p:spPr/>
        <p:txBody>
          <a:bodyPr/>
          <a:lstStyle/>
          <a:p>
            <a:r>
              <a:rPr lang="pt-BR"/>
              <a:t>Passo 4: Fatos</a:t>
            </a:r>
          </a:p>
        </p:txBody>
      </p:sp>
      <p:sp>
        <p:nvSpPr>
          <p:cNvPr id="41986" name="Rectangle 3"/>
          <p:cNvSpPr>
            <a:spLocks noGrp="1" noChangeArrowheads="1"/>
          </p:cNvSpPr>
          <p:nvPr>
            <p:ph type="body" idx="4294967295"/>
          </p:nvPr>
        </p:nvSpPr>
        <p:spPr>
          <a:xfrm>
            <a:off x="222422" y="795476"/>
            <a:ext cx="8686800" cy="4525963"/>
          </a:xfrm>
        </p:spPr>
        <p:txBody>
          <a:bodyPr>
            <a:normAutofit/>
          </a:bodyPr>
          <a:lstStyle/>
          <a:p>
            <a:r>
              <a:rPr lang="pt-BR" sz="2400" b="0" i="0" dirty="0"/>
              <a:t>Discutindo atributos não aditivos como margem bruta</a:t>
            </a:r>
          </a:p>
          <a:p>
            <a:pPr>
              <a:buFont typeface="Wingdings" pitchFamily="2" charset="2"/>
              <a:buNone/>
            </a:pPr>
            <a:r>
              <a:rPr lang="pt-BR" sz="2400" b="0" i="0" dirty="0"/>
              <a:t>	Percentagens e proporções, como margem bruta, devem ter seu numerador e denominador armazenados na tabela de fatos. A proporção pode ser calculadas em uma ferramenta de acessos a dados para qualquer porção da tabela de fatos, lembrando-se de calcular a proporção das somas, e não a soma das proporções.</a:t>
            </a:r>
          </a:p>
          <a:p>
            <a:pPr>
              <a:buFont typeface="Wingdings" pitchFamily="2" charset="2"/>
              <a:buNone/>
            </a:pPr>
            <a:endParaRPr lang="pt-BR" sz="2400" b="0" i="0" dirty="0"/>
          </a:p>
          <a:p>
            <a:r>
              <a:rPr lang="pt-BR" sz="2400" b="0" i="0" dirty="0"/>
              <a:t>Discussão sobre a estimativa do tamanho da tabela de fatos, a partir da experiência do especialista no sistema de origem, para se entender quantos itens de linha de transação são gerados periodicamente.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121</a:t>
            </a:fld>
            <a:endParaRPr lang="pt-BR"/>
          </a:p>
        </p:txBody>
      </p:sp>
    </p:spTree>
    <p:extLst>
      <p:ext uri="{BB962C8B-B14F-4D97-AF65-F5344CB8AC3E}">
        <p14:creationId xmlns:p14="http://schemas.microsoft.com/office/powerpoint/2010/main" val="1516152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pt-BR"/>
              <a:t>Atributos da tabela de dimensão Data</a:t>
            </a:r>
          </a:p>
        </p:txBody>
      </p:sp>
      <p:sp>
        <p:nvSpPr>
          <p:cNvPr id="43010" name="Rectangle 3"/>
          <p:cNvSpPr>
            <a:spLocks noGrp="1" noChangeArrowheads="1"/>
          </p:cNvSpPr>
          <p:nvPr>
            <p:ph type="body" idx="4294967295"/>
          </p:nvPr>
        </p:nvSpPr>
        <p:spPr>
          <a:xfrm>
            <a:off x="323528" y="1196752"/>
            <a:ext cx="2543240" cy="5400898"/>
          </a:xfrm>
        </p:spPr>
        <p:txBody>
          <a:bodyPr/>
          <a:lstStyle/>
          <a:p>
            <a:r>
              <a:rPr lang="pt-BR" sz="1800" b="0" i="0" dirty="0"/>
              <a:t>Tempo ou </a:t>
            </a:r>
          </a:p>
          <a:p>
            <a:pPr>
              <a:buFont typeface="Wingdings" pitchFamily="2" charset="2"/>
              <a:buNone/>
            </a:pPr>
            <a:r>
              <a:rPr lang="pt-BR" sz="1800" b="0" i="0" dirty="0"/>
              <a:t>	Data?</a:t>
            </a:r>
          </a:p>
          <a:p>
            <a:r>
              <a:rPr lang="pt-BR" sz="1800" b="0" i="0" dirty="0"/>
              <a:t>Dia civil </a:t>
            </a:r>
            <a:r>
              <a:rPr lang="pt-BR" sz="1800" b="0" i="0" dirty="0" err="1"/>
              <a:t>juliano</a:t>
            </a:r>
            <a:r>
              <a:rPr lang="pt-BR" sz="1800" b="0" i="0" dirty="0"/>
              <a:t>?</a:t>
            </a:r>
          </a:p>
          <a:p>
            <a:r>
              <a:rPr lang="pt-BR" sz="1800" b="0" i="0" dirty="0"/>
              <a:t>Cabeçalho?</a:t>
            </a:r>
          </a:p>
          <a:p>
            <a:r>
              <a:rPr lang="pt-BR" sz="1800" b="0" i="0" dirty="0"/>
              <a:t>Feriados?</a:t>
            </a:r>
          </a:p>
          <a:p>
            <a:r>
              <a:rPr lang="pt-BR" sz="1800" b="0" i="0" dirty="0"/>
              <a:t>Dia da Semana.</a:t>
            </a:r>
          </a:p>
          <a:p>
            <a:r>
              <a:rPr lang="pt-BR" sz="1800" b="0" i="0" dirty="0"/>
              <a:t>Final de Semana.</a:t>
            </a:r>
          </a:p>
          <a:p>
            <a:r>
              <a:rPr lang="pt-BR" sz="1800" b="0" i="0" dirty="0"/>
              <a:t>Chave Numérica?</a:t>
            </a:r>
          </a:p>
          <a:p>
            <a:endParaRPr lang="pt-BR" sz="1800" b="0" i="0" dirty="0"/>
          </a:p>
          <a:p>
            <a:endParaRPr lang="pt-BR" sz="1400" b="0" i="0" dirty="0"/>
          </a:p>
          <a:p>
            <a:endParaRPr lang="pt-BR" b="0" i="0" dirty="0"/>
          </a:p>
        </p:txBody>
      </p:sp>
      <p:pic>
        <p:nvPicPr>
          <p:cNvPr id="43011" name="Picture 7" descr="Modelo22"/>
          <p:cNvPicPr>
            <a:picLocks noChangeAspect="1" noChangeArrowheads="1"/>
          </p:cNvPicPr>
          <p:nvPr/>
        </p:nvPicPr>
        <p:blipFill>
          <a:blip r:embed="rId2" cstate="print"/>
          <a:srcRect/>
          <a:stretch>
            <a:fillRect/>
          </a:stretch>
        </p:blipFill>
        <p:spPr bwMode="auto">
          <a:xfrm>
            <a:off x="3050831" y="766763"/>
            <a:ext cx="5941700" cy="5213907"/>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122</a:t>
            </a:fld>
            <a:endParaRPr lang="pt-BR"/>
          </a:p>
        </p:txBody>
      </p:sp>
    </p:spTree>
    <p:extLst>
      <p:ext uri="{BB962C8B-B14F-4D97-AF65-F5344CB8AC3E}">
        <p14:creationId xmlns:p14="http://schemas.microsoft.com/office/powerpoint/2010/main" val="4250953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pt-BR"/>
              <a:t>Atributos da tabela de dimensão Data</a:t>
            </a:r>
          </a:p>
        </p:txBody>
      </p:sp>
      <p:sp>
        <p:nvSpPr>
          <p:cNvPr id="44034" name="Rectangle 3"/>
          <p:cNvSpPr>
            <a:spLocks noGrp="1" noChangeArrowheads="1"/>
          </p:cNvSpPr>
          <p:nvPr>
            <p:ph type="body" idx="4294967295"/>
          </p:nvPr>
        </p:nvSpPr>
        <p:spPr>
          <a:xfrm>
            <a:off x="-108520" y="836712"/>
            <a:ext cx="8229600" cy="4525963"/>
          </a:xfrm>
        </p:spPr>
        <p:txBody>
          <a:bodyPr/>
          <a:lstStyle/>
          <a:p>
            <a:r>
              <a:rPr lang="pt-BR"/>
              <a:t>Um detalhe da tabela de dimensão data.</a:t>
            </a:r>
          </a:p>
        </p:txBody>
      </p:sp>
      <p:pic>
        <p:nvPicPr>
          <p:cNvPr id="44035" name="Picture 6" descr="Modelo23"/>
          <p:cNvPicPr>
            <a:picLocks noChangeAspect="1" noChangeArrowheads="1"/>
          </p:cNvPicPr>
          <p:nvPr/>
        </p:nvPicPr>
        <p:blipFill>
          <a:blip r:embed="rId2" cstate="print"/>
          <a:srcRect/>
          <a:stretch>
            <a:fillRect/>
          </a:stretch>
        </p:blipFill>
        <p:spPr bwMode="auto">
          <a:xfrm>
            <a:off x="33874" y="1190869"/>
            <a:ext cx="8266777" cy="5675312"/>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123</a:t>
            </a:fld>
            <a:endParaRPr lang="pt-BR"/>
          </a:p>
        </p:txBody>
      </p:sp>
    </p:spTree>
    <p:extLst>
      <p:ext uri="{BB962C8B-B14F-4D97-AF65-F5344CB8AC3E}">
        <p14:creationId xmlns:p14="http://schemas.microsoft.com/office/powerpoint/2010/main" val="2661962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5"/>
          <p:cNvSpPr>
            <a:spLocks noGrp="1" noChangeArrowheads="1"/>
          </p:cNvSpPr>
          <p:nvPr>
            <p:ph type="title"/>
          </p:nvPr>
        </p:nvSpPr>
        <p:spPr/>
        <p:txBody>
          <a:bodyPr/>
          <a:lstStyle/>
          <a:p>
            <a:r>
              <a:rPr lang="pt-BR"/>
              <a:t>Atributos da tabela de dimensão Produto</a:t>
            </a:r>
          </a:p>
        </p:txBody>
      </p:sp>
      <p:pic>
        <p:nvPicPr>
          <p:cNvPr id="45059" name="Picture 9" descr="Modelo24"/>
          <p:cNvPicPr>
            <a:picLocks noGrp="1" noChangeAspect="1" noChangeArrowheads="1"/>
          </p:cNvPicPr>
          <p:nvPr>
            <p:ph idx="4294967295"/>
          </p:nvPr>
        </p:nvPicPr>
        <p:blipFill>
          <a:blip r:embed="rId2" cstate="print"/>
          <a:srcRect/>
          <a:stretch>
            <a:fillRect/>
          </a:stretch>
        </p:blipFill>
        <p:spPr>
          <a:xfrm>
            <a:off x="6962775" y="5629275"/>
            <a:ext cx="2181225" cy="1028700"/>
          </a:xfrm>
        </p:spPr>
      </p:pic>
      <p:sp>
        <p:nvSpPr>
          <p:cNvPr id="45058" name="Rectangle 7"/>
          <p:cNvSpPr>
            <a:spLocks noChangeArrowheads="1"/>
          </p:cNvSpPr>
          <p:nvPr/>
        </p:nvSpPr>
        <p:spPr bwMode="auto">
          <a:xfrm>
            <a:off x="323850" y="765175"/>
            <a:ext cx="8424863" cy="446405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 dimensão produto, em geral, é gerada a partir do arquivo mestre de produtos operacionais.</a:t>
            </a:r>
          </a:p>
          <a:p>
            <a:pPr marL="285750" indent="-285750" eaLnBrk="0" hangingPunct="0">
              <a:lnSpc>
                <a:spcPct val="90000"/>
              </a:lnSpc>
              <a:spcBef>
                <a:spcPct val="30000"/>
              </a:spcBef>
              <a:buClr>
                <a:schemeClr val="bg2"/>
              </a:buClr>
              <a:buFont typeface="Wingdings" pitchFamily="2" charset="2"/>
              <a:buChar char="§"/>
            </a:pPr>
            <a:endParaRPr lang="pt-BR" sz="2400" b="0" i="0" dirty="0">
              <a:solidFill>
                <a:srgbClr val="000000"/>
              </a:solidFill>
            </a:endParaRP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Costuma contar com muitos registros a mais do que sua tabela original, pois contém produtos não mais disponíveis.</a:t>
            </a:r>
          </a:p>
          <a:p>
            <a:pPr marL="285750" indent="-285750" eaLnBrk="0" hangingPunct="0">
              <a:lnSpc>
                <a:spcPct val="90000"/>
              </a:lnSpc>
              <a:spcBef>
                <a:spcPct val="30000"/>
              </a:spcBef>
              <a:buClr>
                <a:schemeClr val="bg2"/>
              </a:buClr>
              <a:buFont typeface="Wingdings" pitchFamily="2" charset="2"/>
              <a:buChar char="§"/>
            </a:pPr>
            <a:endParaRPr lang="pt-BR" sz="2400" b="0" i="0" dirty="0">
              <a:solidFill>
                <a:srgbClr val="000000"/>
              </a:solidFill>
            </a:endParaRP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 hierarquia de mercadorias costuma possibilitar inúmeros grupamentos: Um produto pode ser agrupado em marca que por sua vez pode ser agrupadas em categorias e essas em departamentos.</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124</a:t>
            </a:fld>
            <a:endParaRPr lang="pt-BR"/>
          </a:p>
        </p:txBody>
      </p:sp>
    </p:spTree>
    <p:extLst>
      <p:ext uri="{BB962C8B-B14F-4D97-AF65-F5344CB8AC3E}">
        <p14:creationId xmlns:p14="http://schemas.microsoft.com/office/powerpoint/2010/main" val="2810733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pt-BR"/>
              <a:t>Atributos da tabela de dimensão Produto</a:t>
            </a:r>
          </a:p>
        </p:txBody>
      </p:sp>
      <p:pic>
        <p:nvPicPr>
          <p:cNvPr id="46082" name="Picture 4" descr="Modelo24"/>
          <p:cNvPicPr>
            <a:picLocks noGrp="1" noChangeAspect="1" noChangeArrowheads="1"/>
          </p:cNvPicPr>
          <p:nvPr>
            <p:ph idx="4294967295"/>
          </p:nvPr>
        </p:nvPicPr>
        <p:blipFill>
          <a:blip r:embed="rId2" cstate="print"/>
          <a:srcRect/>
          <a:stretch>
            <a:fillRect/>
          </a:stretch>
        </p:blipFill>
        <p:spPr>
          <a:xfrm>
            <a:off x="0" y="1628775"/>
            <a:ext cx="7775575" cy="3667125"/>
          </a:xfrm>
        </p:spPr>
      </p:pic>
      <p:sp>
        <p:nvSpPr>
          <p:cNvPr id="4" name="Espaço Reservado para Número de Slide 3"/>
          <p:cNvSpPr>
            <a:spLocks noGrp="1"/>
          </p:cNvSpPr>
          <p:nvPr>
            <p:ph type="sldNum" sz="quarter" idx="12"/>
          </p:nvPr>
        </p:nvSpPr>
        <p:spPr/>
        <p:txBody>
          <a:bodyPr/>
          <a:lstStyle/>
          <a:p>
            <a:r>
              <a:rPr lang="pt-BR" dirty="0">
                <a:solidFill>
                  <a:schemeClr val="bg2"/>
                </a:solidFill>
              </a:rPr>
              <a:t> </a:t>
            </a:r>
          </a:p>
        </p:txBody>
      </p:sp>
      <p:sp>
        <p:nvSpPr>
          <p:cNvPr id="5" name="Rectangle 10"/>
          <p:cNvSpPr>
            <a:spLocks noChangeArrowheads="1"/>
          </p:cNvSpPr>
          <p:nvPr/>
        </p:nvSpPr>
        <p:spPr bwMode="auto">
          <a:xfrm>
            <a:off x="250825" y="765175"/>
            <a:ext cx="8302625" cy="583247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Nota-se que todos os níveis hierárquicos são bem definidos. Alguns exclusivos (descrição do produto) e outros repetidos (departamentos). A “tentação” em se normalizar, mesmo que grande, não reduzirá o volume das tabelas, pois a tabela de fatos é quem ocupa, de fato, um grande espaço.</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Muitos atributos da dimensão produto não fazer parte da hierarquia de mercadorias, mas o tipo de pacote pode ter valores como garrafa, caixa ou outro, muito relevantes ao negócio. Não surpreende combinar restrições de embalagens com departamentos, pois sacos embalam todos os itens do departamento de cereais, por exemplo. </a:t>
            </a:r>
          </a:p>
        </p:txBody>
      </p:sp>
    </p:spTree>
    <p:extLst>
      <p:ext uri="{BB962C8B-B14F-4D97-AF65-F5344CB8AC3E}">
        <p14:creationId xmlns:p14="http://schemas.microsoft.com/office/powerpoint/2010/main" val="948102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pt-BR"/>
              <a:t>Atributos da tabela de dimensão Produto</a:t>
            </a:r>
          </a:p>
        </p:txBody>
      </p:sp>
      <p:pic>
        <p:nvPicPr>
          <p:cNvPr id="46082" name="Picture 4" descr="Modelo24"/>
          <p:cNvPicPr>
            <a:picLocks noGrp="1" noChangeAspect="1" noChangeArrowheads="1"/>
          </p:cNvPicPr>
          <p:nvPr>
            <p:ph idx="4294967295"/>
          </p:nvPr>
        </p:nvPicPr>
        <p:blipFill>
          <a:blip r:embed="rId2" cstate="print"/>
          <a:srcRect/>
          <a:stretch>
            <a:fillRect/>
          </a:stretch>
        </p:blipFill>
        <p:spPr>
          <a:xfrm>
            <a:off x="0" y="1628775"/>
            <a:ext cx="7775575" cy="3667125"/>
          </a:xfrm>
        </p:spPr>
      </p:pic>
      <p:sp>
        <p:nvSpPr>
          <p:cNvPr id="4" name="Espaço Reservado para Número de Slide 3"/>
          <p:cNvSpPr>
            <a:spLocks noGrp="1"/>
          </p:cNvSpPr>
          <p:nvPr>
            <p:ph type="sldNum" sz="quarter" idx="12"/>
          </p:nvPr>
        </p:nvSpPr>
        <p:spPr/>
        <p:txBody>
          <a:bodyPr/>
          <a:lstStyle/>
          <a:p>
            <a:r>
              <a:rPr lang="pt-BR" dirty="0">
                <a:solidFill>
                  <a:schemeClr val="bg2"/>
                </a:solidFill>
              </a:rPr>
              <a:t> </a:t>
            </a:r>
          </a:p>
        </p:txBody>
      </p:sp>
      <p:pic>
        <p:nvPicPr>
          <p:cNvPr id="6" name="Picture 9" descr="Modelo24"/>
          <p:cNvPicPr>
            <a:picLocks noChangeAspect="1" noChangeArrowheads="1"/>
          </p:cNvPicPr>
          <p:nvPr/>
        </p:nvPicPr>
        <p:blipFill>
          <a:blip r:embed="rId3" cstate="print"/>
          <a:srcRect/>
          <a:stretch>
            <a:fillRect/>
          </a:stretch>
        </p:blipFill>
        <p:spPr>
          <a:xfrm>
            <a:off x="251520" y="1169987"/>
            <a:ext cx="8748464" cy="4125913"/>
          </a:xfrm>
          <a:prstGeom prst="rect">
            <a:avLst/>
          </a:prstGeom>
        </p:spPr>
      </p:pic>
    </p:spTree>
    <p:extLst>
      <p:ext uri="{BB962C8B-B14F-4D97-AF65-F5344CB8AC3E}">
        <p14:creationId xmlns:p14="http://schemas.microsoft.com/office/powerpoint/2010/main" val="2977292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title"/>
          </p:nvPr>
        </p:nvSpPr>
        <p:spPr/>
        <p:txBody>
          <a:bodyPr/>
          <a:lstStyle/>
          <a:p>
            <a:r>
              <a:rPr lang="pt-BR"/>
              <a:t>Atributos da tabela de dimensão Produto</a:t>
            </a:r>
          </a:p>
        </p:txBody>
      </p:sp>
      <p:sp>
        <p:nvSpPr>
          <p:cNvPr id="47106" name="Rectangle 17"/>
          <p:cNvSpPr>
            <a:spLocks noChangeArrowheads="1"/>
          </p:cNvSpPr>
          <p:nvPr/>
        </p:nvSpPr>
        <p:spPr bwMode="auto">
          <a:xfrm>
            <a:off x="323850" y="765175"/>
            <a:ext cx="8229600" cy="215900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i="0" dirty="0">
                <a:solidFill>
                  <a:srgbClr val="000000"/>
                </a:solidFill>
              </a:rPr>
              <a:t>Um detalhe da dimensão Produto</a:t>
            </a:r>
          </a:p>
        </p:txBody>
      </p:sp>
      <p:pic>
        <p:nvPicPr>
          <p:cNvPr id="47107" name="Picture 20" descr="Modelo25"/>
          <p:cNvPicPr>
            <a:picLocks noChangeAspect="1" noChangeArrowheads="1"/>
          </p:cNvPicPr>
          <p:nvPr/>
        </p:nvPicPr>
        <p:blipFill>
          <a:blip r:embed="rId2" cstate="print"/>
          <a:srcRect/>
          <a:stretch>
            <a:fillRect/>
          </a:stretch>
        </p:blipFill>
        <p:spPr bwMode="auto">
          <a:xfrm>
            <a:off x="395288" y="1273175"/>
            <a:ext cx="7996237" cy="5251450"/>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127</a:t>
            </a:fld>
            <a:endParaRPr lang="pt-BR"/>
          </a:p>
        </p:txBody>
      </p:sp>
    </p:spTree>
    <p:extLst>
      <p:ext uri="{BB962C8B-B14F-4D97-AF65-F5344CB8AC3E}">
        <p14:creationId xmlns:p14="http://schemas.microsoft.com/office/powerpoint/2010/main" val="3785896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p:cNvSpPr>
            <a:spLocks noGrp="1" noChangeArrowheads="1"/>
          </p:cNvSpPr>
          <p:nvPr>
            <p:ph type="title"/>
          </p:nvPr>
        </p:nvSpPr>
        <p:spPr/>
        <p:txBody>
          <a:bodyPr/>
          <a:lstStyle/>
          <a:p>
            <a:r>
              <a:rPr lang="pt-BR"/>
              <a:t>Atributos da tabela de dimensão Produto</a:t>
            </a:r>
          </a:p>
        </p:txBody>
      </p:sp>
      <p:sp>
        <p:nvSpPr>
          <p:cNvPr id="48130" name="Rectangle 10"/>
          <p:cNvSpPr>
            <a:spLocks noChangeArrowheads="1"/>
          </p:cNvSpPr>
          <p:nvPr/>
        </p:nvSpPr>
        <p:spPr bwMode="auto">
          <a:xfrm>
            <a:off x="250825" y="765175"/>
            <a:ext cx="8302625" cy="583247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Nota-se que todos os níveis hierárquicos são bem definidos. Alguns exclusivos (descrição do produto) e outros repetidos (departamentos). A “tentação” em se normalizar, mesmo que grande, não reduzirá o volume das tabelas, pois a tabela de fatos é quem ocupa, de fato, um grande espaço.</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Muitos atributos da dimensão produto não fazer parte da hierarquia de mercadorias, mas o tipo de pacote pode ter valores como garrafa, caixa ou outro, muito relevantes ao negócio. Não surpreende combinar restrições de embalagens com departamentos, pois sacos embalam todos os itens do departamento de cereais, por exemplo. </a:t>
            </a:r>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128</a:t>
            </a:fld>
            <a:endParaRPr lang="pt-BR"/>
          </a:p>
        </p:txBody>
      </p:sp>
    </p:spTree>
    <p:extLst>
      <p:ext uri="{BB962C8B-B14F-4D97-AF65-F5344CB8AC3E}">
        <p14:creationId xmlns:p14="http://schemas.microsoft.com/office/powerpoint/2010/main" val="2049516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pt-BR"/>
              <a:t>Atributos da tabela de dimensão Produto</a:t>
            </a:r>
          </a:p>
        </p:txBody>
      </p:sp>
      <p:pic>
        <p:nvPicPr>
          <p:cNvPr id="49155" name="Picture 4" descr="Modelo26"/>
          <p:cNvPicPr>
            <a:picLocks noGrp="1" noChangeAspect="1" noChangeArrowheads="1"/>
          </p:cNvPicPr>
          <p:nvPr>
            <p:ph idx="4294967295"/>
          </p:nvPr>
        </p:nvPicPr>
        <p:blipFill>
          <a:blip r:embed="rId2" cstate="print"/>
          <a:srcRect/>
          <a:stretch>
            <a:fillRect/>
          </a:stretch>
        </p:blipFill>
        <p:spPr>
          <a:xfrm>
            <a:off x="0" y="2133600"/>
            <a:ext cx="8229600" cy="1517650"/>
          </a:xfrm>
        </p:spPr>
      </p:pic>
      <p:sp>
        <p:nvSpPr>
          <p:cNvPr id="49154" name="Rectangle 3"/>
          <p:cNvSpPr>
            <a:spLocks noChangeArrowheads="1"/>
          </p:cNvSpPr>
          <p:nvPr/>
        </p:nvSpPr>
        <p:spPr bwMode="auto">
          <a:xfrm>
            <a:off x="250825" y="765175"/>
            <a:ext cx="8302625" cy="583247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800" b="0" i="0" dirty="0">
                <a:solidFill>
                  <a:schemeClr val="bg2"/>
                </a:solidFill>
              </a:rPr>
              <a:t>Quando analisamos departamento, por exemplo, teremos algo como o relatório a seguir:</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129</a:t>
            </a:fld>
            <a:endParaRPr lang="pt-BR"/>
          </a:p>
        </p:txBody>
      </p:sp>
      <p:pic>
        <p:nvPicPr>
          <p:cNvPr id="6" name="Picture 4" descr="Modelo26"/>
          <p:cNvPicPr>
            <a:picLocks noChangeAspect="1" noChangeArrowheads="1"/>
          </p:cNvPicPr>
          <p:nvPr/>
        </p:nvPicPr>
        <p:blipFill>
          <a:blip r:embed="rId2" cstate="print"/>
          <a:srcRect/>
          <a:stretch>
            <a:fillRect/>
          </a:stretch>
        </p:blipFill>
        <p:spPr>
          <a:xfrm>
            <a:off x="152400" y="2286000"/>
            <a:ext cx="8229600" cy="1517650"/>
          </a:xfrm>
          <a:prstGeom prst="rect">
            <a:avLst/>
          </a:prstGeom>
        </p:spPr>
      </p:pic>
    </p:spTree>
    <p:extLst>
      <p:ext uri="{BB962C8B-B14F-4D97-AF65-F5344CB8AC3E}">
        <p14:creationId xmlns:p14="http://schemas.microsoft.com/office/powerpoint/2010/main" val="374918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27113" y="0"/>
            <a:ext cx="8229600" cy="1143000"/>
          </a:xfrm>
        </p:spPr>
        <p:txBody>
          <a:bodyPr/>
          <a:lstStyle/>
          <a:p>
            <a:pPr algn="l"/>
            <a:r>
              <a:rPr lang="pt-BR" sz="2400" i="0" dirty="0">
                <a:solidFill>
                  <a:schemeClr val="bg2"/>
                </a:solidFill>
              </a:rPr>
              <a:t>Modelo Básico</a:t>
            </a:r>
          </a:p>
        </p:txBody>
      </p:sp>
      <p:sp>
        <p:nvSpPr>
          <p:cNvPr id="41986" name="Rectangle 3"/>
          <p:cNvSpPr>
            <a:spLocks noGrp="1" noChangeArrowheads="1"/>
          </p:cNvSpPr>
          <p:nvPr>
            <p:ph type="body" idx="1"/>
          </p:nvPr>
        </p:nvSpPr>
        <p:spPr/>
        <p:txBody>
          <a:bodyPr/>
          <a:lstStyle/>
          <a:p>
            <a:r>
              <a:rPr lang="pt-BR" i="0">
                <a:solidFill>
                  <a:schemeClr val="bg2"/>
                </a:solidFill>
              </a:rPr>
              <a:t>Resumidamente, chegaríamos a:</a:t>
            </a:r>
          </a:p>
          <a:p>
            <a:pPr lvl="1"/>
            <a:endParaRPr lang="pt-BR" sz="2400" i="0">
              <a:solidFill>
                <a:schemeClr val="bg2"/>
              </a:solidFill>
            </a:endParaRPr>
          </a:p>
        </p:txBody>
      </p:sp>
      <p:pic>
        <p:nvPicPr>
          <p:cNvPr id="41987" name="Picture 5"/>
          <p:cNvPicPr>
            <a:picLocks noChangeAspect="1" noChangeArrowheads="1"/>
          </p:cNvPicPr>
          <p:nvPr/>
        </p:nvPicPr>
        <p:blipFill>
          <a:blip r:embed="rId2" cstate="print"/>
          <a:srcRect/>
          <a:stretch>
            <a:fillRect/>
          </a:stretch>
        </p:blipFill>
        <p:spPr bwMode="auto">
          <a:xfrm>
            <a:off x="539750" y="1687513"/>
            <a:ext cx="7993063" cy="4189412"/>
          </a:xfrm>
          <a:prstGeom prst="rect">
            <a:avLst/>
          </a:prstGeom>
          <a:noFill/>
          <a:ln w="9525">
            <a:noFill/>
            <a:miter lim="800000"/>
            <a:headEnd/>
            <a:tailEnd/>
          </a:ln>
        </p:spPr>
      </p:pic>
    </p:spTree>
    <p:extLst>
      <p:ext uri="{BB962C8B-B14F-4D97-AF65-F5344CB8AC3E}">
        <p14:creationId xmlns:p14="http://schemas.microsoft.com/office/powerpoint/2010/main" val="4282943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5"/>
          <p:cNvSpPr>
            <a:spLocks noGrp="1" noChangeArrowheads="1"/>
          </p:cNvSpPr>
          <p:nvPr>
            <p:ph type="title"/>
          </p:nvPr>
        </p:nvSpPr>
        <p:spPr/>
        <p:txBody>
          <a:bodyPr/>
          <a:lstStyle/>
          <a:p>
            <a:r>
              <a:rPr lang="pt-BR"/>
              <a:t>Atributos da tabela de dimensão Produto</a:t>
            </a:r>
          </a:p>
        </p:txBody>
      </p:sp>
      <p:pic>
        <p:nvPicPr>
          <p:cNvPr id="50179" name="Picture 11" descr="Modelo27"/>
          <p:cNvPicPr>
            <a:picLocks noGrp="1" noChangeAspect="1" noChangeArrowheads="1"/>
          </p:cNvPicPr>
          <p:nvPr>
            <p:ph idx="4294967295"/>
          </p:nvPr>
        </p:nvPicPr>
        <p:blipFill>
          <a:blip r:embed="rId2" cstate="print"/>
          <a:srcRect/>
          <a:stretch>
            <a:fillRect/>
          </a:stretch>
        </p:blipFill>
        <p:spPr>
          <a:xfrm>
            <a:off x="0" y="3729038"/>
            <a:ext cx="6985000" cy="3013075"/>
          </a:xfrm>
        </p:spPr>
      </p:pic>
      <p:sp>
        <p:nvSpPr>
          <p:cNvPr id="50178" name="Rectangle 9"/>
          <p:cNvSpPr>
            <a:spLocks noChangeArrowheads="1"/>
          </p:cNvSpPr>
          <p:nvPr/>
        </p:nvSpPr>
        <p:spPr bwMode="auto">
          <a:xfrm>
            <a:off x="323850" y="765175"/>
            <a:ext cx="8229600" cy="194310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a:solidFill>
                  <a:srgbClr val="000000"/>
                </a:solidFill>
              </a:rPr>
              <a:t>“Descendo” na hierarquia, podemos “arrastar” praticamente qualquer outro atributo da dimensão produto, gerando novas parciais.</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Essa “quebra” é muito usual e praticada intensivamente pelos tomadores de decisão, sendo muito delicada a decisão de se eliminar alguma combinação possível, antes de longas discussões com os tomadores de decisão.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130</a:t>
            </a:fld>
            <a:endParaRPr lang="pt-BR"/>
          </a:p>
        </p:txBody>
      </p:sp>
      <p:pic>
        <p:nvPicPr>
          <p:cNvPr id="6" name="Picture 11" descr="Modelo27">
            <a:extLst>
              <a:ext uri="{FF2B5EF4-FFF2-40B4-BE49-F238E27FC236}">
                <a16:creationId xmlns:a16="http://schemas.microsoft.com/office/drawing/2014/main" id="{74A3AECF-F77E-4188-BFAC-0B1F4FABE320}"/>
              </a:ext>
            </a:extLst>
          </p:cNvPr>
          <p:cNvPicPr>
            <a:picLocks noChangeAspect="1" noChangeArrowheads="1"/>
          </p:cNvPicPr>
          <p:nvPr/>
        </p:nvPicPr>
        <p:blipFill>
          <a:blip r:embed="rId2" cstate="print"/>
          <a:srcRect/>
          <a:stretch>
            <a:fillRect/>
          </a:stretch>
        </p:blipFill>
        <p:spPr>
          <a:xfrm>
            <a:off x="1403648" y="3628233"/>
            <a:ext cx="6527502" cy="2815727"/>
          </a:xfrm>
          <a:prstGeom prst="rect">
            <a:avLst/>
          </a:prstGeom>
        </p:spPr>
      </p:pic>
    </p:spTree>
    <p:extLst>
      <p:ext uri="{BB962C8B-B14F-4D97-AF65-F5344CB8AC3E}">
        <p14:creationId xmlns:p14="http://schemas.microsoft.com/office/powerpoint/2010/main" val="20058519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pt-BR"/>
              <a:t>Atributos da tabela de dimensão Produto</a:t>
            </a:r>
          </a:p>
        </p:txBody>
      </p:sp>
      <p:sp>
        <p:nvSpPr>
          <p:cNvPr id="51202" name="Rectangle 3"/>
          <p:cNvSpPr>
            <a:spLocks noGrp="1" noChangeArrowheads="1"/>
          </p:cNvSpPr>
          <p:nvPr>
            <p:ph type="body" idx="4294967295"/>
          </p:nvPr>
        </p:nvSpPr>
        <p:spPr>
          <a:xfrm>
            <a:off x="172995" y="1152525"/>
            <a:ext cx="8229600" cy="4525963"/>
          </a:xfrm>
        </p:spPr>
        <p:txBody>
          <a:bodyPr/>
          <a:lstStyle/>
          <a:p>
            <a:r>
              <a:rPr lang="pt-BR" sz="2400" b="0" i="0" dirty="0"/>
              <a:t>Por exemplo, será que não seria válida uma quebra, não por marca, mas sim pelo conteúdo de gordura existente nos produtos dos departamentos? Em sendo interessante, teríamos não aquele, mas esse relatório:</a:t>
            </a:r>
          </a:p>
          <a:p>
            <a:endParaRPr lang="pt-BR" sz="2400" b="0" i="0" dirty="0"/>
          </a:p>
          <a:p>
            <a:endParaRPr lang="pt-BR" sz="2400" b="0" i="0" dirty="0"/>
          </a:p>
          <a:p>
            <a:endParaRPr lang="pt-BR" sz="2400" b="0" i="0" dirty="0"/>
          </a:p>
          <a:p>
            <a:endParaRPr lang="pt-BR" sz="2400" b="0" i="0" dirty="0"/>
          </a:p>
          <a:p>
            <a:endParaRPr lang="pt-BR" sz="2400" b="0" i="0" dirty="0"/>
          </a:p>
          <a:p>
            <a:endParaRPr lang="pt-BR" sz="2400" b="0" i="0" dirty="0"/>
          </a:p>
          <a:p>
            <a:endParaRPr lang="pt-BR" sz="2400" b="0" i="0" dirty="0"/>
          </a:p>
          <a:p>
            <a:endParaRPr lang="pt-BR" sz="2400" b="0" i="0" dirty="0"/>
          </a:p>
          <a:p>
            <a:endParaRPr lang="pt-BR" sz="2400" b="0" i="0" dirty="0"/>
          </a:p>
        </p:txBody>
      </p:sp>
      <p:pic>
        <p:nvPicPr>
          <p:cNvPr id="51203" name="Picture 7" descr="Modelo28"/>
          <p:cNvPicPr>
            <a:picLocks noChangeAspect="1" noChangeArrowheads="1"/>
          </p:cNvPicPr>
          <p:nvPr/>
        </p:nvPicPr>
        <p:blipFill>
          <a:blip r:embed="rId2" cstate="print"/>
          <a:srcRect/>
          <a:stretch>
            <a:fillRect/>
          </a:stretch>
        </p:blipFill>
        <p:spPr bwMode="auto">
          <a:xfrm>
            <a:off x="395288" y="2997200"/>
            <a:ext cx="8208962" cy="2681288"/>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131</a:t>
            </a:fld>
            <a:endParaRPr lang="pt-BR"/>
          </a:p>
        </p:txBody>
      </p:sp>
    </p:spTree>
    <p:extLst>
      <p:ext uri="{BB962C8B-B14F-4D97-AF65-F5344CB8AC3E}">
        <p14:creationId xmlns:p14="http://schemas.microsoft.com/office/powerpoint/2010/main" val="1094968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pt-BR"/>
              <a:t>Atributos da tabela de dimensão Produto</a:t>
            </a:r>
          </a:p>
        </p:txBody>
      </p:sp>
      <p:sp>
        <p:nvSpPr>
          <p:cNvPr id="52226" name="Rectangle 3"/>
          <p:cNvSpPr>
            <a:spLocks noGrp="1" noChangeArrowheads="1"/>
          </p:cNvSpPr>
          <p:nvPr>
            <p:ph type="body" idx="4294967295"/>
          </p:nvPr>
        </p:nvSpPr>
        <p:spPr>
          <a:xfrm>
            <a:off x="0" y="1772816"/>
            <a:ext cx="8820472" cy="4525963"/>
          </a:xfrm>
        </p:spPr>
        <p:txBody>
          <a:bodyPr>
            <a:normAutofit fontScale="92500" lnSpcReduction="10000"/>
          </a:bodyPr>
          <a:lstStyle/>
          <a:p>
            <a:endParaRPr lang="pt-BR" sz="2400" b="0" i="0" dirty="0"/>
          </a:p>
          <a:p>
            <a:endParaRPr lang="pt-BR" sz="2400" b="0" i="0" dirty="0"/>
          </a:p>
          <a:p>
            <a:endParaRPr lang="pt-BR" sz="2400" b="0" i="0" dirty="0"/>
          </a:p>
          <a:p>
            <a:endParaRPr lang="pt-BR" sz="2400" b="0" i="0" dirty="0"/>
          </a:p>
          <a:p>
            <a:endParaRPr lang="pt-BR" sz="2400" b="0" i="0" dirty="0"/>
          </a:p>
          <a:p>
            <a:endParaRPr lang="pt-BR" sz="2400" b="0" i="0" dirty="0"/>
          </a:p>
          <a:p>
            <a:r>
              <a:rPr lang="pt-BR" sz="2400" b="0" i="0" dirty="0"/>
              <a:t>Como regra geral podemos perceber que “subir” na hierarquia trata-se apenas de remover linhas e cabeçalhos, enquanto descer trata-se tão somente de adicionar-se cabeçalhos e linhas. Devemos notar que isso pode se dar não apenas com atributos da hierarquia como linha, família, grupo e item, mas também com embalagens, departamentos e até com eventuais conteúdos dos produtos, mas que não tenham uma relação imediata com a hierarquia, como foi o caso da gordura.</a:t>
            </a:r>
          </a:p>
        </p:txBody>
      </p:sp>
      <p:pic>
        <p:nvPicPr>
          <p:cNvPr id="52227" name="Picture 4" descr="Modelo28"/>
          <p:cNvPicPr>
            <a:picLocks noChangeAspect="1" noChangeArrowheads="1"/>
          </p:cNvPicPr>
          <p:nvPr/>
        </p:nvPicPr>
        <p:blipFill>
          <a:blip r:embed="rId2" cstate="print"/>
          <a:srcRect/>
          <a:stretch>
            <a:fillRect/>
          </a:stretch>
        </p:blipFill>
        <p:spPr bwMode="auto">
          <a:xfrm>
            <a:off x="250825" y="914576"/>
            <a:ext cx="8208963" cy="2681288"/>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132</a:t>
            </a:fld>
            <a:endParaRPr lang="pt-BR"/>
          </a:p>
        </p:txBody>
      </p:sp>
    </p:spTree>
    <p:extLst>
      <p:ext uri="{BB962C8B-B14F-4D97-AF65-F5344CB8AC3E}">
        <p14:creationId xmlns:p14="http://schemas.microsoft.com/office/powerpoint/2010/main" val="408906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pt-BR"/>
              <a:t>Atributos da tabela de dimensão Loja </a:t>
            </a:r>
          </a:p>
        </p:txBody>
      </p:sp>
      <p:sp>
        <p:nvSpPr>
          <p:cNvPr id="53250" name="Rectangle 3"/>
          <p:cNvSpPr>
            <a:spLocks noGrp="1" noChangeArrowheads="1"/>
          </p:cNvSpPr>
          <p:nvPr>
            <p:ph type="body" idx="4294967295"/>
          </p:nvPr>
        </p:nvSpPr>
        <p:spPr>
          <a:xfrm>
            <a:off x="-3" y="795476"/>
            <a:ext cx="8995719" cy="4525963"/>
          </a:xfrm>
        </p:spPr>
        <p:txBody>
          <a:bodyPr/>
          <a:lstStyle/>
          <a:p>
            <a:r>
              <a:rPr lang="pt-BR" sz="2400" b="0" i="0" dirty="0"/>
              <a:t>A importante dimensão Loja, representa outro importante ponto a se avaliar, na medida que a análise geográfica passa, necessariamente, por essa dimensão, representada no esquema adiante.</a:t>
            </a:r>
          </a:p>
          <a:p>
            <a:r>
              <a:rPr lang="pt-BR" sz="2400" b="0" i="0" dirty="0"/>
              <a:t>Todos os descritores devem ser bem claros ao tomador de decisão, mesmo que apresentem pouca clareza aos modeladores. Evitar códigos sempre...</a:t>
            </a:r>
          </a:p>
        </p:txBody>
      </p:sp>
      <p:pic>
        <p:nvPicPr>
          <p:cNvPr id="53251" name="Picture 5" descr="Modelo29"/>
          <p:cNvPicPr>
            <a:picLocks noChangeAspect="1" noChangeArrowheads="1"/>
          </p:cNvPicPr>
          <p:nvPr/>
        </p:nvPicPr>
        <p:blipFill>
          <a:blip r:embed="rId2" cstate="print"/>
          <a:srcRect/>
          <a:stretch>
            <a:fillRect/>
          </a:stretch>
        </p:blipFill>
        <p:spPr bwMode="auto">
          <a:xfrm>
            <a:off x="2533135" y="3455146"/>
            <a:ext cx="6610865" cy="3402854"/>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133</a:t>
            </a:fld>
            <a:endParaRPr lang="pt-BR"/>
          </a:p>
        </p:txBody>
      </p:sp>
    </p:spTree>
    <p:extLst>
      <p:ext uri="{BB962C8B-B14F-4D97-AF65-F5344CB8AC3E}">
        <p14:creationId xmlns:p14="http://schemas.microsoft.com/office/powerpoint/2010/main" val="11663087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pt-BR"/>
              <a:t>Atributos da tabela de dimensão Promoção </a:t>
            </a:r>
          </a:p>
        </p:txBody>
      </p:sp>
      <p:sp>
        <p:nvSpPr>
          <p:cNvPr id="54274" name="Rectangle 3"/>
          <p:cNvSpPr>
            <a:spLocks noGrp="1" noChangeArrowheads="1"/>
          </p:cNvSpPr>
          <p:nvPr>
            <p:ph type="body" idx="4294967295"/>
          </p:nvPr>
        </p:nvSpPr>
        <p:spPr>
          <a:xfrm>
            <a:off x="179512" y="836712"/>
            <a:ext cx="8229600" cy="4525963"/>
          </a:xfrm>
        </p:spPr>
        <p:txBody>
          <a:bodyPr>
            <a:normAutofit lnSpcReduction="10000"/>
          </a:bodyPr>
          <a:lstStyle/>
          <a:p>
            <a:r>
              <a:rPr lang="pt-BR" sz="2400" b="0" i="0" dirty="0"/>
              <a:t>Dimensão mais relevante para esse caso, através dessa dimensão é possível se entender sob quais condições um produto foi vendido. As condições de promoção incluem redução temporária de preços, anúncios de jornal, cartazes, anúncios em jornais e cupons. </a:t>
            </a:r>
          </a:p>
          <a:p>
            <a:r>
              <a:rPr lang="pt-BR" sz="2400" b="0" i="0" dirty="0"/>
              <a:t>Essa dimensão é conhecida também pelo nome de causal em oposição as demais, usualmente casuais. </a:t>
            </a:r>
          </a:p>
          <a:p>
            <a:r>
              <a:rPr lang="pt-BR" sz="2400" b="0" i="0" dirty="0"/>
              <a:t>Análise do </a:t>
            </a:r>
            <a:r>
              <a:rPr lang="pt-BR" sz="2400" b="0" i="0" dirty="0" err="1"/>
              <a:t>lift</a:t>
            </a:r>
            <a:r>
              <a:rPr lang="pt-BR" sz="2400" b="0" i="0" dirty="0"/>
              <a:t>.</a:t>
            </a:r>
          </a:p>
          <a:p>
            <a:r>
              <a:rPr lang="pt-BR" sz="2400" b="0" i="0" dirty="0"/>
              <a:t>Análise de deslocamento de tempo</a:t>
            </a:r>
          </a:p>
          <a:p>
            <a:r>
              <a:rPr lang="pt-BR" sz="2400" b="0" i="0" dirty="0"/>
              <a:t>Análise de canibalização</a:t>
            </a:r>
          </a:p>
          <a:p>
            <a:r>
              <a:rPr lang="pt-BR" sz="2400" b="0" i="0" dirty="0"/>
              <a:t>Análise de Lucratividade</a:t>
            </a:r>
          </a:p>
          <a:p>
            <a:r>
              <a:rPr lang="pt-BR" sz="2400" b="0" i="0" dirty="0"/>
              <a:t>Análise do eventual Crescimento de Mercado</a:t>
            </a:r>
          </a:p>
          <a:p>
            <a:endParaRPr lang="pt-BR" sz="2400" b="0" i="0" dirty="0"/>
          </a:p>
          <a:p>
            <a:endParaRPr lang="pt-BR" sz="2400" b="0" i="0" dirty="0"/>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134</a:t>
            </a:fld>
            <a:endParaRPr lang="pt-BR"/>
          </a:p>
        </p:txBody>
      </p:sp>
    </p:spTree>
    <p:extLst>
      <p:ext uri="{BB962C8B-B14F-4D97-AF65-F5344CB8AC3E}">
        <p14:creationId xmlns:p14="http://schemas.microsoft.com/office/powerpoint/2010/main" val="29364116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pt-BR"/>
              <a:t>Atributos da tabela de dimensão Promoção </a:t>
            </a:r>
          </a:p>
        </p:txBody>
      </p:sp>
      <p:pic>
        <p:nvPicPr>
          <p:cNvPr id="55298" name="Picture 6" descr="Modelo30"/>
          <p:cNvPicPr>
            <a:picLocks noChangeAspect="1" noChangeArrowheads="1"/>
          </p:cNvPicPr>
          <p:nvPr/>
        </p:nvPicPr>
        <p:blipFill>
          <a:blip r:embed="rId2" cstate="print"/>
          <a:srcRect/>
          <a:stretch>
            <a:fillRect/>
          </a:stretch>
        </p:blipFill>
        <p:spPr bwMode="auto">
          <a:xfrm>
            <a:off x="107950" y="1287463"/>
            <a:ext cx="8640763" cy="3221037"/>
          </a:xfrm>
          <a:prstGeom prst="rect">
            <a:avLst/>
          </a:prstGeom>
          <a:noFill/>
          <a:ln w="9525">
            <a:noFill/>
            <a:miter lim="800000"/>
            <a:headEnd/>
            <a:tailEnd/>
          </a:ln>
        </p:spPr>
      </p:pic>
      <p:sp>
        <p:nvSpPr>
          <p:cNvPr id="4" name="Espaço Reservado para Número de Slide 3"/>
          <p:cNvSpPr>
            <a:spLocks noGrp="1"/>
          </p:cNvSpPr>
          <p:nvPr>
            <p:ph type="sldNum" sz="quarter" idx="12"/>
          </p:nvPr>
        </p:nvSpPr>
        <p:spPr/>
        <p:txBody>
          <a:bodyPr/>
          <a:lstStyle/>
          <a:p>
            <a:fld id="{0DBB9FE3-D63C-4A40-B010-4651D12E128D}" type="slidenum">
              <a:rPr lang="pt-BR" smtClean="0"/>
              <a:pPr/>
              <a:t>135</a:t>
            </a:fld>
            <a:endParaRPr lang="pt-BR"/>
          </a:p>
        </p:txBody>
      </p:sp>
    </p:spTree>
    <p:extLst>
      <p:ext uri="{BB962C8B-B14F-4D97-AF65-F5344CB8AC3E}">
        <p14:creationId xmlns:p14="http://schemas.microsoft.com/office/powerpoint/2010/main" val="20972678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pt-BR"/>
              <a:t>Atributos da tabela de dimensão Promoção</a:t>
            </a:r>
          </a:p>
        </p:txBody>
      </p:sp>
      <p:sp>
        <p:nvSpPr>
          <p:cNvPr id="56322" name="Rectangle 3"/>
          <p:cNvSpPr>
            <a:spLocks noGrp="1" noChangeArrowheads="1"/>
          </p:cNvSpPr>
          <p:nvPr>
            <p:ph type="body" idx="4294967295"/>
          </p:nvPr>
        </p:nvSpPr>
        <p:spPr>
          <a:xfrm>
            <a:off x="107032" y="1196752"/>
            <a:ext cx="6553200" cy="5832475"/>
          </a:xfrm>
        </p:spPr>
        <p:txBody>
          <a:bodyPr/>
          <a:lstStyle/>
          <a:p>
            <a:r>
              <a:rPr lang="pt-BR" sz="2400" b="0" i="0" dirty="0"/>
              <a:t>Somente a dimensão pode nos fornecer maneiras de cruzar dados tão díspares como “qual o efeito de uma promoção que combinou redução temporária de vendas e cartazes no fundo do corredor, com outras duas. Uma além dos cartazes, foi acompanhada com a distribuição de informativos no bairro. Noutra, apenas os informativos foram distribuídos, mas não houve a colocação de cartazes nas lojas”. </a:t>
            </a:r>
          </a:p>
          <a:p>
            <a:pPr marL="800100" lvl="1" indent="-342900">
              <a:buFont typeface="Wingdings" pitchFamily="2" charset="2"/>
              <a:buNone/>
            </a:pPr>
            <a:endParaRPr lang="pt-BR" sz="2400" b="0" i="0" dirty="0"/>
          </a:p>
        </p:txBody>
      </p:sp>
      <p:pic>
        <p:nvPicPr>
          <p:cNvPr id="56323" name="Picture 5" descr="vendas-interna"/>
          <p:cNvPicPr>
            <a:picLocks noChangeAspect="1" noChangeArrowheads="1"/>
          </p:cNvPicPr>
          <p:nvPr/>
        </p:nvPicPr>
        <p:blipFill>
          <a:blip r:embed="rId2" cstate="print"/>
          <a:srcRect/>
          <a:stretch>
            <a:fillRect/>
          </a:stretch>
        </p:blipFill>
        <p:spPr bwMode="auto">
          <a:xfrm>
            <a:off x="6877050" y="1024667"/>
            <a:ext cx="1905000" cy="2543175"/>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136</a:t>
            </a:fld>
            <a:endParaRPr lang="pt-BR"/>
          </a:p>
        </p:txBody>
      </p:sp>
    </p:spTree>
    <p:extLst>
      <p:ext uri="{BB962C8B-B14F-4D97-AF65-F5344CB8AC3E}">
        <p14:creationId xmlns:p14="http://schemas.microsoft.com/office/powerpoint/2010/main" val="4768444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pt-BR"/>
              <a:t>Atributos da tabela dimensional Promoção</a:t>
            </a:r>
          </a:p>
        </p:txBody>
      </p:sp>
      <p:sp>
        <p:nvSpPr>
          <p:cNvPr id="57346" name="Rectangle 4"/>
          <p:cNvSpPr>
            <a:spLocks noGrp="1" noChangeArrowheads="1"/>
          </p:cNvSpPr>
          <p:nvPr>
            <p:ph type="body" idx="4294967295"/>
          </p:nvPr>
        </p:nvSpPr>
        <p:spPr>
          <a:xfrm>
            <a:off x="0" y="692150"/>
            <a:ext cx="8280400" cy="5329238"/>
          </a:xfrm>
        </p:spPr>
        <p:txBody>
          <a:bodyPr/>
          <a:lstStyle/>
          <a:p>
            <a:r>
              <a:rPr lang="pt-BR" sz="2400" b="0" i="0" dirty="0"/>
              <a:t>Como vantagens de não se combinar os tipos, cita-se:</a:t>
            </a:r>
          </a:p>
          <a:p>
            <a:pPr marL="800100" lvl="1" indent="-342900"/>
            <a:r>
              <a:rPr lang="pt-BR" sz="2400" b="0" i="0" dirty="0"/>
              <a:t>Como os vários tipos de promoção são muito relacionados, a redução a uma única dimensão, traria redução significativa no tamanho dos arquivos, mas tornaria bem menos inteligível a compreensão dos negócios.</a:t>
            </a:r>
          </a:p>
          <a:p>
            <a:pPr marL="800100" lvl="1" indent="-342900"/>
            <a:r>
              <a:rPr lang="pt-BR" sz="2400" b="0" i="0" dirty="0"/>
              <a:t>Uma dimensão combinada excluiria a possibilidade de combinações, tão ao gosto do pessoal de marketing, além de dificultar sua administração.</a:t>
            </a:r>
          </a:p>
        </p:txBody>
      </p:sp>
      <p:pic>
        <p:nvPicPr>
          <p:cNvPr id="57347" name="Picture 6" descr="promocao"/>
          <p:cNvPicPr>
            <a:picLocks noChangeAspect="1" noChangeArrowheads="1"/>
          </p:cNvPicPr>
          <p:nvPr/>
        </p:nvPicPr>
        <p:blipFill>
          <a:blip r:embed="rId2" cstate="print"/>
          <a:srcRect/>
          <a:stretch>
            <a:fillRect/>
          </a:stretch>
        </p:blipFill>
        <p:spPr bwMode="auto">
          <a:xfrm>
            <a:off x="5554662" y="4709721"/>
            <a:ext cx="2725738" cy="1581150"/>
          </a:xfrm>
          <a:prstGeom prst="rect">
            <a:avLst/>
          </a:prstGeom>
          <a:noFill/>
          <a:ln w="9525">
            <a:noFill/>
            <a:miter lim="800000"/>
            <a:headEnd/>
            <a:tailEnd/>
          </a:ln>
        </p:spPr>
      </p:pic>
      <p:pic>
        <p:nvPicPr>
          <p:cNvPr id="57348" name="Picture 8" descr="Jornal361k"/>
          <p:cNvPicPr>
            <a:picLocks noChangeAspect="1" noChangeArrowheads="1"/>
          </p:cNvPicPr>
          <p:nvPr/>
        </p:nvPicPr>
        <p:blipFill>
          <a:blip r:embed="rId3" cstate="print"/>
          <a:srcRect/>
          <a:stretch>
            <a:fillRect/>
          </a:stretch>
        </p:blipFill>
        <p:spPr bwMode="auto">
          <a:xfrm>
            <a:off x="539750" y="4476750"/>
            <a:ext cx="1657350" cy="2381250"/>
          </a:xfrm>
          <a:prstGeom prst="rect">
            <a:avLst/>
          </a:prstGeom>
          <a:noFill/>
          <a:ln w="9525">
            <a:noFill/>
            <a:miter lim="800000"/>
            <a:headEnd/>
            <a:tailEnd/>
          </a:ln>
        </p:spPr>
      </p:pic>
      <p:sp>
        <p:nvSpPr>
          <p:cNvPr id="6" name="Espaço Reservado para Número de Slide 5"/>
          <p:cNvSpPr>
            <a:spLocks noGrp="1"/>
          </p:cNvSpPr>
          <p:nvPr>
            <p:ph type="sldNum" sz="quarter" idx="12"/>
          </p:nvPr>
        </p:nvSpPr>
        <p:spPr/>
        <p:txBody>
          <a:bodyPr/>
          <a:lstStyle/>
          <a:p>
            <a:fld id="{0DBB9FE3-D63C-4A40-B010-4651D12E128D}" type="slidenum">
              <a:rPr lang="pt-BR" smtClean="0"/>
              <a:pPr/>
              <a:t>137</a:t>
            </a:fld>
            <a:endParaRPr lang="pt-BR"/>
          </a:p>
        </p:txBody>
      </p:sp>
    </p:spTree>
    <p:extLst>
      <p:ext uri="{BB962C8B-B14F-4D97-AF65-F5344CB8AC3E}">
        <p14:creationId xmlns:p14="http://schemas.microsoft.com/office/powerpoint/2010/main" val="1221997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pt-BR"/>
              <a:t>Atributos da tabela dimensional Promoção</a:t>
            </a:r>
          </a:p>
        </p:txBody>
      </p:sp>
      <p:sp>
        <p:nvSpPr>
          <p:cNvPr id="58370" name="Rectangle 3"/>
          <p:cNvSpPr>
            <a:spLocks noGrp="1" noChangeArrowheads="1"/>
          </p:cNvSpPr>
          <p:nvPr>
            <p:ph type="body" idx="4294967295"/>
          </p:nvPr>
        </p:nvSpPr>
        <p:spPr>
          <a:xfrm>
            <a:off x="0" y="692150"/>
            <a:ext cx="8892480" cy="5329238"/>
          </a:xfrm>
        </p:spPr>
        <p:txBody>
          <a:bodyPr/>
          <a:lstStyle/>
          <a:p>
            <a:r>
              <a:rPr lang="pt-BR" sz="2400" b="0" i="0" dirty="0"/>
              <a:t>Deve-se salientar que novos estudos são necessários, quando se pensa em algo como “e quais produtos da promoção não foram vendidos?”...</a:t>
            </a:r>
          </a:p>
          <a:p>
            <a:r>
              <a:rPr lang="pt-BR" sz="2400" b="0" i="0" dirty="0"/>
              <a:t>Finalmente, deve se evitar uma chave nula. Além de causar arrepios aos </a:t>
            </a:r>
            <a:r>
              <a:rPr lang="pt-BR" sz="2400" b="0" i="0" dirty="0" err="1"/>
              <a:t>DBAs</a:t>
            </a:r>
            <a:r>
              <a:rPr lang="pt-BR" sz="2400" b="0" i="0" dirty="0"/>
              <a:t>, são inesgotável fonte de confusão aos usuários. Prefere-se a criação de uma chave “Nenhuma Promoção em Vigor”, para representar toda sorte de vendas sem nenhuma promoção a ela associada.</a:t>
            </a:r>
          </a:p>
          <a:p>
            <a:pPr marL="800100" lvl="1" indent="-342900">
              <a:buFont typeface="Wingdings" pitchFamily="2" charset="2"/>
              <a:buNone/>
            </a:pPr>
            <a:endParaRPr lang="pt-BR" sz="2400" b="0" i="0" dirty="0"/>
          </a:p>
        </p:txBody>
      </p:sp>
      <p:pic>
        <p:nvPicPr>
          <p:cNvPr id="58371" name="Picture 4" descr="promocao"/>
          <p:cNvPicPr>
            <a:picLocks noChangeAspect="1" noChangeArrowheads="1"/>
          </p:cNvPicPr>
          <p:nvPr/>
        </p:nvPicPr>
        <p:blipFill>
          <a:blip r:embed="rId2" cstate="print"/>
          <a:srcRect/>
          <a:stretch>
            <a:fillRect/>
          </a:stretch>
        </p:blipFill>
        <p:spPr bwMode="auto">
          <a:xfrm>
            <a:off x="5973419" y="4191000"/>
            <a:ext cx="2725738" cy="1581150"/>
          </a:xfrm>
          <a:prstGeom prst="rect">
            <a:avLst/>
          </a:prstGeom>
          <a:noFill/>
          <a:ln w="9525">
            <a:noFill/>
            <a:miter lim="800000"/>
            <a:headEnd/>
            <a:tailEnd/>
          </a:ln>
        </p:spPr>
      </p:pic>
      <p:pic>
        <p:nvPicPr>
          <p:cNvPr id="58372" name="Picture 5" descr="Jornal361k"/>
          <p:cNvPicPr>
            <a:picLocks noChangeAspect="1" noChangeArrowheads="1"/>
          </p:cNvPicPr>
          <p:nvPr/>
        </p:nvPicPr>
        <p:blipFill>
          <a:blip r:embed="rId3" cstate="print"/>
          <a:srcRect/>
          <a:stretch>
            <a:fillRect/>
          </a:stretch>
        </p:blipFill>
        <p:spPr bwMode="auto">
          <a:xfrm>
            <a:off x="539750" y="4476750"/>
            <a:ext cx="1657350" cy="2381250"/>
          </a:xfrm>
          <a:prstGeom prst="rect">
            <a:avLst/>
          </a:prstGeom>
          <a:noFill/>
          <a:ln w="9525">
            <a:noFill/>
            <a:miter lim="800000"/>
            <a:headEnd/>
            <a:tailEnd/>
          </a:ln>
        </p:spPr>
      </p:pic>
      <p:sp>
        <p:nvSpPr>
          <p:cNvPr id="6" name="Espaço Reservado para Número de Slide 5"/>
          <p:cNvSpPr>
            <a:spLocks noGrp="1"/>
          </p:cNvSpPr>
          <p:nvPr>
            <p:ph type="sldNum" sz="quarter" idx="12"/>
          </p:nvPr>
        </p:nvSpPr>
        <p:spPr/>
        <p:txBody>
          <a:bodyPr/>
          <a:lstStyle/>
          <a:p>
            <a:fld id="{0DBB9FE3-D63C-4A40-B010-4651D12E128D}" type="slidenum">
              <a:rPr lang="pt-BR" smtClean="0"/>
              <a:pPr/>
              <a:t>138</a:t>
            </a:fld>
            <a:endParaRPr lang="pt-BR"/>
          </a:p>
        </p:txBody>
      </p:sp>
    </p:spTree>
    <p:extLst>
      <p:ext uri="{BB962C8B-B14F-4D97-AF65-F5344CB8AC3E}">
        <p14:creationId xmlns:p14="http://schemas.microsoft.com/office/powerpoint/2010/main" val="29601146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pt-BR"/>
              <a:t>Dimensões Degeneradas</a:t>
            </a:r>
          </a:p>
        </p:txBody>
      </p:sp>
      <p:sp>
        <p:nvSpPr>
          <p:cNvPr id="59394" name="Rectangle 3"/>
          <p:cNvSpPr>
            <a:spLocks noGrp="1" noChangeArrowheads="1"/>
          </p:cNvSpPr>
          <p:nvPr>
            <p:ph type="body" idx="4294967295"/>
          </p:nvPr>
        </p:nvSpPr>
        <p:spPr>
          <a:xfrm>
            <a:off x="0" y="765175"/>
            <a:ext cx="8229600" cy="3024188"/>
          </a:xfrm>
        </p:spPr>
        <p:txBody>
          <a:bodyPr/>
          <a:lstStyle/>
          <a:p>
            <a:r>
              <a:rPr lang="pt-BR" sz="2400" b="0" i="0" dirty="0"/>
              <a:t>O número da transação, que aparece na tabela de fatos, não dá origem a qualquer dimensão. </a:t>
            </a:r>
          </a:p>
          <a:p>
            <a:r>
              <a:rPr lang="pt-BR" sz="2400" b="0" i="0" dirty="0"/>
              <a:t>Nessas situações não há a junção dessa “chave” com alguma dimensão que seja.</a:t>
            </a:r>
          </a:p>
          <a:p>
            <a:r>
              <a:rPr lang="pt-BR" sz="2400" b="0" i="0" dirty="0"/>
              <a:t>Em situações em que o grão da tabela de fato representa uma única transação é bastante comum esse tipo de situação.</a:t>
            </a:r>
          </a:p>
        </p:txBody>
      </p:sp>
      <p:pic>
        <p:nvPicPr>
          <p:cNvPr id="59395" name="Picture 5" descr="20070927-datawarehouse-thumb"/>
          <p:cNvPicPr>
            <a:picLocks noChangeAspect="1" noChangeArrowheads="1"/>
          </p:cNvPicPr>
          <p:nvPr/>
        </p:nvPicPr>
        <p:blipFill>
          <a:blip r:embed="rId2" cstate="print"/>
          <a:srcRect/>
          <a:stretch>
            <a:fillRect/>
          </a:stretch>
        </p:blipFill>
        <p:spPr bwMode="auto">
          <a:xfrm>
            <a:off x="5843587" y="3357563"/>
            <a:ext cx="2843213" cy="2452687"/>
          </a:xfrm>
          <a:prstGeom prst="rect">
            <a:avLst/>
          </a:prstGeom>
          <a:noFill/>
          <a:ln w="9525">
            <a:noFill/>
            <a:miter lim="800000"/>
            <a:headEnd/>
            <a:tailEnd/>
          </a:ln>
        </p:spPr>
      </p:pic>
      <p:sp>
        <p:nvSpPr>
          <p:cNvPr id="59396" name="Rectangle 6"/>
          <p:cNvSpPr>
            <a:spLocks noChangeArrowheads="1"/>
          </p:cNvSpPr>
          <p:nvPr/>
        </p:nvSpPr>
        <p:spPr bwMode="auto">
          <a:xfrm>
            <a:off x="71051" y="3357563"/>
            <a:ext cx="5315336" cy="3311525"/>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Números de Nota Fiscal, Pedidos, Conhecimentos de Embarque, usualmente dão origem a dimensões vazias e são representadas como dimensões de degeneração em tabelas de fato em que o grão da tabela é o documento em si, ou de uma de suas linhas.</a:t>
            </a:r>
          </a:p>
          <a:p>
            <a:pPr marL="285750" indent="-285750" eaLnBrk="0" hangingPunct="0">
              <a:lnSpc>
                <a:spcPct val="90000"/>
              </a:lnSpc>
              <a:spcBef>
                <a:spcPct val="30000"/>
              </a:spcBef>
              <a:buClr>
                <a:schemeClr val="bg2"/>
              </a:buClr>
              <a:buFont typeface="Wingdings" pitchFamily="2" charset="2"/>
              <a:buChar char="§"/>
            </a:pPr>
            <a:endParaRPr lang="pt-BR" sz="2400" b="0" i="0" dirty="0">
              <a:solidFill>
                <a:srgbClr val="000000"/>
              </a:solidFill>
            </a:endParaRP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139</a:t>
            </a:fld>
            <a:endParaRPr lang="pt-BR"/>
          </a:p>
        </p:txBody>
      </p:sp>
    </p:spTree>
    <p:extLst>
      <p:ext uri="{BB962C8B-B14F-4D97-AF65-F5344CB8AC3E}">
        <p14:creationId xmlns:p14="http://schemas.microsoft.com/office/powerpoint/2010/main" val="166845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5"/>
          <p:cNvPicPr>
            <a:picLocks noChangeAspect="1" noChangeArrowheads="1"/>
          </p:cNvPicPr>
          <p:nvPr/>
        </p:nvPicPr>
        <p:blipFill>
          <a:blip r:embed="rId2" cstate="print"/>
          <a:srcRect/>
          <a:stretch>
            <a:fillRect/>
          </a:stretch>
        </p:blipFill>
        <p:spPr bwMode="auto">
          <a:xfrm>
            <a:off x="7020272" y="5889794"/>
            <a:ext cx="1079922" cy="968206"/>
          </a:xfrm>
          <a:prstGeom prst="rect">
            <a:avLst/>
          </a:prstGeom>
          <a:noFill/>
          <a:ln w="9525">
            <a:noFill/>
            <a:miter lim="800000"/>
            <a:headEnd/>
            <a:tailEnd/>
          </a:ln>
        </p:spPr>
      </p:pic>
      <p:sp>
        <p:nvSpPr>
          <p:cNvPr id="43010" name="Rectangle 2"/>
          <p:cNvSpPr>
            <a:spLocks noGrp="1" noChangeArrowheads="1"/>
          </p:cNvSpPr>
          <p:nvPr>
            <p:ph type="title"/>
          </p:nvPr>
        </p:nvSpPr>
        <p:spPr>
          <a:xfrm>
            <a:off x="0" y="44624"/>
            <a:ext cx="8229600" cy="1143000"/>
          </a:xfrm>
        </p:spPr>
        <p:txBody>
          <a:bodyPr/>
          <a:lstStyle/>
          <a:p>
            <a:pPr algn="l"/>
            <a:r>
              <a:rPr lang="pt-BR" sz="2400" i="0" dirty="0">
                <a:solidFill>
                  <a:schemeClr val="bg2"/>
                </a:solidFill>
              </a:rPr>
              <a:t>Pontos Relevantes...</a:t>
            </a:r>
          </a:p>
        </p:txBody>
      </p:sp>
      <p:sp>
        <p:nvSpPr>
          <p:cNvPr id="43011" name="Rectangle 3"/>
          <p:cNvSpPr>
            <a:spLocks noGrp="1" noChangeArrowheads="1"/>
          </p:cNvSpPr>
          <p:nvPr>
            <p:ph type="body" idx="1"/>
          </p:nvPr>
        </p:nvSpPr>
        <p:spPr>
          <a:xfrm>
            <a:off x="107504" y="836712"/>
            <a:ext cx="8784976" cy="4608512"/>
          </a:xfrm>
        </p:spPr>
        <p:txBody>
          <a:bodyPr/>
          <a:lstStyle/>
          <a:p>
            <a:r>
              <a:rPr lang="pt-BR" b="0" i="0" dirty="0"/>
              <a:t>A dimensão </a:t>
            </a:r>
            <a:r>
              <a:rPr lang="pt-BR" b="0" i="0" dirty="0">
                <a:solidFill>
                  <a:schemeClr val="hlink"/>
                </a:solidFill>
              </a:rPr>
              <a:t>Produto</a:t>
            </a:r>
            <a:r>
              <a:rPr lang="pt-BR" b="0" i="0" dirty="0"/>
              <a:t> se origina da tabela de Produtos do ERP. Observar que não se trata de uma cópia dessa tabela, mas apenas da origem dela. Notar que algumas tabelas que no modelo transacional são ligadas a tabela de produtos (como Linha) simplesmente desapareceram!</a:t>
            </a:r>
          </a:p>
          <a:p>
            <a:endParaRPr lang="pt-BR" b="0" i="0" dirty="0"/>
          </a:p>
          <a:p>
            <a:r>
              <a:rPr lang="pt-BR" b="0" i="0" dirty="0"/>
              <a:t>Isso ocorre porque estamos interessados tão somente na gestão das informações, mas não no seu tratamento relacional.</a:t>
            </a:r>
          </a:p>
          <a:p>
            <a:endParaRPr lang="pt-BR" b="0" i="0" dirty="0"/>
          </a:p>
          <a:p>
            <a:r>
              <a:rPr lang="pt-BR" b="0" i="0" dirty="0"/>
              <a:t>Com certeza a tabela de Produtos do esquema transacional trará inúmeros outros atributos que não serão importados mesmo para o mais completo dos modelos dimensionais!</a:t>
            </a:r>
          </a:p>
        </p:txBody>
      </p:sp>
    </p:spTree>
    <p:extLst>
      <p:ext uri="{BB962C8B-B14F-4D97-AF65-F5344CB8AC3E}">
        <p14:creationId xmlns:p14="http://schemas.microsoft.com/office/powerpoint/2010/main" val="3441416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pt-BR"/>
              <a:t>Dimensões Degeneradas</a:t>
            </a:r>
          </a:p>
        </p:txBody>
      </p:sp>
      <p:sp>
        <p:nvSpPr>
          <p:cNvPr id="60418" name="Rectangle 3"/>
          <p:cNvSpPr>
            <a:spLocks noGrp="1" noChangeArrowheads="1"/>
          </p:cNvSpPr>
          <p:nvPr>
            <p:ph type="body" idx="4294967295"/>
          </p:nvPr>
        </p:nvSpPr>
        <p:spPr>
          <a:xfrm>
            <a:off x="0" y="872330"/>
            <a:ext cx="8995719" cy="4525963"/>
          </a:xfrm>
        </p:spPr>
        <p:txBody>
          <a:bodyPr/>
          <a:lstStyle/>
          <a:p>
            <a:r>
              <a:rPr lang="pt-BR" sz="2400" b="0" i="0" dirty="0"/>
              <a:t>O esquema funcional pode ser entendido analisando-se a situação em que se deseja entender melhor o volume semanal de vendas da categoria de petiscos durante janeiro de 2002 nas lojas do distrito de Boston. Observar a notação DD, para a dimensão degenerada, número da transação.</a:t>
            </a:r>
          </a:p>
        </p:txBody>
      </p:sp>
      <p:pic>
        <p:nvPicPr>
          <p:cNvPr id="60419" name="Picture 6" descr="Modelo31"/>
          <p:cNvPicPr>
            <a:picLocks noChangeAspect="1" noChangeArrowheads="1"/>
          </p:cNvPicPr>
          <p:nvPr/>
        </p:nvPicPr>
        <p:blipFill>
          <a:blip r:embed="rId2" cstate="print"/>
          <a:srcRect/>
          <a:stretch>
            <a:fillRect/>
          </a:stretch>
        </p:blipFill>
        <p:spPr bwMode="auto">
          <a:xfrm>
            <a:off x="899592" y="2852936"/>
            <a:ext cx="6769100" cy="3722688"/>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140</a:t>
            </a:fld>
            <a:endParaRPr lang="pt-BR"/>
          </a:p>
        </p:txBody>
      </p:sp>
    </p:spTree>
    <p:extLst>
      <p:ext uri="{BB962C8B-B14F-4D97-AF65-F5344CB8AC3E}">
        <p14:creationId xmlns:p14="http://schemas.microsoft.com/office/powerpoint/2010/main" val="37606106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6" descr="Modelo32"/>
          <p:cNvPicPr>
            <a:picLocks noChangeAspect="1" noChangeArrowheads="1"/>
          </p:cNvPicPr>
          <p:nvPr/>
        </p:nvPicPr>
        <p:blipFill>
          <a:blip r:embed="rId2" cstate="print"/>
          <a:srcRect/>
          <a:stretch>
            <a:fillRect/>
          </a:stretch>
        </p:blipFill>
        <p:spPr bwMode="auto">
          <a:xfrm>
            <a:off x="307975" y="1251215"/>
            <a:ext cx="7921625" cy="5535612"/>
          </a:xfrm>
          <a:prstGeom prst="rect">
            <a:avLst/>
          </a:prstGeom>
          <a:noFill/>
          <a:ln w="9525">
            <a:noFill/>
            <a:miter lim="800000"/>
            <a:headEnd/>
            <a:tailEnd/>
          </a:ln>
        </p:spPr>
      </p:pic>
      <p:sp>
        <p:nvSpPr>
          <p:cNvPr id="61442" name="Rectangle 2"/>
          <p:cNvSpPr>
            <a:spLocks noGrp="1" noChangeArrowheads="1"/>
          </p:cNvSpPr>
          <p:nvPr>
            <p:ph type="title"/>
          </p:nvPr>
        </p:nvSpPr>
        <p:spPr/>
        <p:txBody>
          <a:bodyPr/>
          <a:lstStyle/>
          <a:p>
            <a:r>
              <a:rPr lang="pt-BR"/>
              <a:t>Extensão de possibilidades</a:t>
            </a:r>
          </a:p>
        </p:txBody>
      </p:sp>
      <p:sp>
        <p:nvSpPr>
          <p:cNvPr id="61443" name="Rectangle 3"/>
          <p:cNvSpPr>
            <a:spLocks noGrp="1" noChangeArrowheads="1"/>
          </p:cNvSpPr>
          <p:nvPr>
            <p:ph type="body" idx="4294967295"/>
          </p:nvPr>
        </p:nvSpPr>
        <p:spPr>
          <a:xfrm>
            <a:off x="0" y="795476"/>
            <a:ext cx="8229600" cy="5330687"/>
          </a:xfrm>
        </p:spPr>
        <p:txBody>
          <a:bodyPr/>
          <a:lstStyle/>
          <a:p>
            <a:r>
              <a:rPr lang="pt-BR" dirty="0"/>
              <a:t>Identificação de situações especiais.</a:t>
            </a:r>
          </a:p>
        </p:txBody>
      </p:sp>
      <p:sp>
        <p:nvSpPr>
          <p:cNvPr id="61444" name="Text Box 5"/>
          <p:cNvSpPr txBox="1">
            <a:spLocks noChangeArrowheads="1"/>
          </p:cNvSpPr>
          <p:nvPr/>
        </p:nvSpPr>
        <p:spPr bwMode="auto">
          <a:xfrm>
            <a:off x="3492500" y="3933825"/>
            <a:ext cx="5183188" cy="2519363"/>
          </a:xfrm>
          <a:prstGeom prst="rect">
            <a:avLst/>
          </a:prstGeom>
          <a:noFill/>
          <a:ln w="9525" algn="ctr">
            <a:noFill/>
            <a:miter lim="800000"/>
            <a:headEnd/>
            <a:tailEnd/>
          </a:ln>
        </p:spPr>
        <p:txBody>
          <a:bodyPr bIns="0">
            <a:spAutoFit/>
          </a:bodyPr>
          <a:lstStyle/>
          <a:p>
            <a:pPr eaLnBrk="0" hangingPunct="0">
              <a:spcBef>
                <a:spcPct val="50000"/>
              </a:spcBef>
            </a:pPr>
            <a:r>
              <a:rPr lang="pt-BR"/>
              <a:t>Novos atributos de dimensão, serão novas colunas dimensionais, podendo ser indicados como inexistentes, até certa data.</a:t>
            </a:r>
          </a:p>
          <a:p>
            <a:pPr eaLnBrk="0" hangingPunct="0">
              <a:spcBef>
                <a:spcPct val="50000"/>
              </a:spcBef>
            </a:pPr>
            <a:r>
              <a:rPr lang="pt-BR"/>
              <a:t>Novas dimensões, se identificadas, deverão ter suas chaves primárias estabelecidas.</a:t>
            </a:r>
          </a:p>
          <a:p>
            <a:pPr eaLnBrk="0" hangingPunct="0">
              <a:spcBef>
                <a:spcPct val="50000"/>
              </a:spcBef>
            </a:pPr>
            <a:r>
              <a:rPr lang="pt-BR"/>
              <a:t>Dimensões podem se tornar mais granulares. No limite essa situação pode implicar em nova construção da tabela de fatos.</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141</a:t>
            </a:fld>
            <a:endParaRPr lang="pt-BR"/>
          </a:p>
        </p:txBody>
      </p:sp>
    </p:spTree>
    <p:extLst>
      <p:ext uri="{BB962C8B-B14F-4D97-AF65-F5344CB8AC3E}">
        <p14:creationId xmlns:p14="http://schemas.microsoft.com/office/powerpoint/2010/main" val="2203559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normAutofit/>
          </a:bodyPr>
          <a:lstStyle/>
          <a:p>
            <a:r>
              <a:rPr lang="pt-BR"/>
              <a:t>Normalizando Dimensões (snowflaking)</a:t>
            </a:r>
          </a:p>
        </p:txBody>
      </p:sp>
      <p:sp>
        <p:nvSpPr>
          <p:cNvPr id="62466" name="Rectangle 3"/>
          <p:cNvSpPr>
            <a:spLocks noGrp="1" noChangeArrowheads="1"/>
          </p:cNvSpPr>
          <p:nvPr>
            <p:ph type="body" idx="4294967295"/>
          </p:nvPr>
        </p:nvSpPr>
        <p:spPr>
          <a:xfrm>
            <a:off x="323850" y="795476"/>
            <a:ext cx="8640638" cy="4525963"/>
          </a:xfrm>
        </p:spPr>
        <p:txBody>
          <a:bodyPr/>
          <a:lstStyle/>
          <a:p>
            <a:r>
              <a:rPr lang="pt-BR" sz="2400" b="0" i="0" dirty="0"/>
              <a:t>Embora de mais fácil manutenção, esse tipo de projeto torna a apresentação mais complexa.</a:t>
            </a:r>
          </a:p>
          <a:p>
            <a:r>
              <a:rPr lang="pt-BR" sz="2400" b="0" i="0" dirty="0"/>
              <a:t>Embora seja poupado espaço, e por vezes essas restrições sejam inevitáveis, dependendo das junções que as tabelas tenham que suportar, se a análise do negócio não for conveniente, pode se chegar a pesquisas virtualmente insolúveis.</a:t>
            </a:r>
          </a:p>
          <a:p>
            <a:r>
              <a:rPr lang="pt-BR" sz="2400" b="0" i="0" dirty="0" err="1"/>
              <a:t>Kimball</a:t>
            </a:r>
            <a:r>
              <a:rPr lang="pt-BR" sz="2400" b="0" i="0" dirty="0"/>
              <a:t> é um adversário feroz desse modelo, principalmente quando aplicado em situações comuns de varejo.</a:t>
            </a:r>
          </a:p>
        </p:txBody>
      </p:sp>
      <p:pic>
        <p:nvPicPr>
          <p:cNvPr id="62467" name="Picture 5" descr="Modelo33"/>
          <p:cNvPicPr>
            <a:picLocks noChangeAspect="1" noChangeArrowheads="1"/>
          </p:cNvPicPr>
          <p:nvPr/>
        </p:nvPicPr>
        <p:blipFill>
          <a:blip r:embed="rId2" cstate="print"/>
          <a:srcRect/>
          <a:stretch>
            <a:fillRect/>
          </a:stretch>
        </p:blipFill>
        <p:spPr bwMode="auto">
          <a:xfrm>
            <a:off x="323850" y="4365625"/>
            <a:ext cx="8280400" cy="2552700"/>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142</a:t>
            </a:fld>
            <a:endParaRPr lang="pt-BR"/>
          </a:p>
        </p:txBody>
      </p:sp>
    </p:spTree>
    <p:extLst>
      <p:ext uri="{BB962C8B-B14F-4D97-AF65-F5344CB8AC3E}">
        <p14:creationId xmlns:p14="http://schemas.microsoft.com/office/powerpoint/2010/main" val="2905516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pt-BR"/>
              <a:t>Estrela ou Centopéia?</a:t>
            </a:r>
          </a:p>
        </p:txBody>
      </p:sp>
      <p:pic>
        <p:nvPicPr>
          <p:cNvPr id="63490" name="Picture 5" descr="Modelo34"/>
          <p:cNvPicPr>
            <a:picLocks noChangeAspect="1" noChangeArrowheads="1"/>
          </p:cNvPicPr>
          <p:nvPr/>
        </p:nvPicPr>
        <p:blipFill>
          <a:blip r:embed="rId2" cstate="print"/>
          <a:srcRect/>
          <a:stretch>
            <a:fillRect/>
          </a:stretch>
        </p:blipFill>
        <p:spPr bwMode="auto">
          <a:xfrm>
            <a:off x="450850" y="981075"/>
            <a:ext cx="8153400" cy="5748338"/>
          </a:xfrm>
          <a:prstGeom prst="rect">
            <a:avLst/>
          </a:prstGeom>
          <a:noFill/>
          <a:ln w="9525">
            <a:noFill/>
            <a:miter lim="800000"/>
            <a:headEnd/>
            <a:tailEnd/>
          </a:ln>
        </p:spPr>
      </p:pic>
      <p:sp>
        <p:nvSpPr>
          <p:cNvPr id="4" name="Espaço Reservado para Número de Slide 3"/>
          <p:cNvSpPr>
            <a:spLocks noGrp="1"/>
          </p:cNvSpPr>
          <p:nvPr>
            <p:ph type="sldNum" sz="quarter" idx="12"/>
          </p:nvPr>
        </p:nvSpPr>
        <p:spPr/>
        <p:txBody>
          <a:bodyPr/>
          <a:lstStyle/>
          <a:p>
            <a:fld id="{0DBB9FE3-D63C-4A40-B010-4651D12E128D}" type="slidenum">
              <a:rPr lang="pt-BR" smtClean="0"/>
              <a:pPr/>
              <a:t>143</a:t>
            </a:fld>
            <a:endParaRPr lang="pt-BR"/>
          </a:p>
        </p:txBody>
      </p:sp>
    </p:spTree>
    <p:extLst>
      <p:ext uri="{BB962C8B-B14F-4D97-AF65-F5344CB8AC3E}">
        <p14:creationId xmlns:p14="http://schemas.microsoft.com/office/powerpoint/2010/main" val="12176801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5" descr="MARIANDER_58014"/>
          <p:cNvPicPr>
            <a:picLocks noChangeAspect="1" noChangeArrowheads="1"/>
          </p:cNvPicPr>
          <p:nvPr/>
        </p:nvPicPr>
        <p:blipFill>
          <a:blip r:embed="rId2" cstate="print"/>
          <a:srcRect/>
          <a:stretch>
            <a:fillRect/>
          </a:stretch>
        </p:blipFill>
        <p:spPr bwMode="auto">
          <a:xfrm>
            <a:off x="5529262" y="4810125"/>
            <a:ext cx="2047875" cy="2047875"/>
          </a:xfrm>
          <a:prstGeom prst="rect">
            <a:avLst/>
          </a:prstGeom>
          <a:noFill/>
          <a:ln w="9525">
            <a:noFill/>
            <a:miter lim="800000"/>
            <a:headEnd/>
            <a:tailEnd/>
          </a:ln>
        </p:spPr>
      </p:pic>
      <p:sp>
        <p:nvSpPr>
          <p:cNvPr id="64514" name="Rectangle 2"/>
          <p:cNvSpPr>
            <a:spLocks noGrp="1" noChangeArrowheads="1"/>
          </p:cNvSpPr>
          <p:nvPr>
            <p:ph type="title"/>
          </p:nvPr>
        </p:nvSpPr>
        <p:spPr/>
        <p:txBody>
          <a:bodyPr/>
          <a:lstStyle/>
          <a:p>
            <a:r>
              <a:rPr lang="pt-BR"/>
              <a:t>Estrela ou Centopéia?</a:t>
            </a:r>
          </a:p>
        </p:txBody>
      </p:sp>
      <p:sp>
        <p:nvSpPr>
          <p:cNvPr id="64515" name="Rectangle 3"/>
          <p:cNvSpPr>
            <a:spLocks noGrp="1" noChangeArrowheads="1"/>
          </p:cNvSpPr>
          <p:nvPr>
            <p:ph type="body" idx="4294967295"/>
          </p:nvPr>
        </p:nvSpPr>
        <p:spPr>
          <a:xfrm>
            <a:off x="190500" y="1136822"/>
            <a:ext cx="8953500" cy="4525963"/>
          </a:xfrm>
        </p:spPr>
        <p:txBody>
          <a:bodyPr/>
          <a:lstStyle/>
          <a:p>
            <a:r>
              <a:rPr lang="pt-BR" sz="2400" b="0" i="0" dirty="0"/>
              <a:t>Quando um número muito grande de dimensões é identificado, normalmente é sinal de que há dimensões dependentes, ou ao menos são apenas parcialmente independentes.</a:t>
            </a:r>
          </a:p>
          <a:p>
            <a:r>
              <a:rPr lang="pt-BR" sz="2400" b="0" i="0" dirty="0"/>
              <a:t>Nas situações onde isso ocorre, é recomendável sua combinação em uma única dimensão.</a:t>
            </a:r>
          </a:p>
          <a:p>
            <a:r>
              <a:rPr lang="pt-BR" sz="2400" b="0" i="0" dirty="0"/>
              <a:t>Deve ser encarado sempre como erro de modelagem dimensional a representação de elementos de uma hierarquia como dimensões separadas da tabela de fatos.</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144</a:t>
            </a:fld>
            <a:endParaRPr lang="pt-BR"/>
          </a:p>
        </p:txBody>
      </p:sp>
    </p:spTree>
    <p:extLst>
      <p:ext uri="{BB962C8B-B14F-4D97-AF65-F5344CB8AC3E}">
        <p14:creationId xmlns:p14="http://schemas.microsoft.com/office/powerpoint/2010/main" val="556832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descr="MARIANDER_58014"/>
          <p:cNvPicPr>
            <a:picLocks noChangeAspect="1" noChangeArrowheads="1"/>
          </p:cNvPicPr>
          <p:nvPr/>
        </p:nvPicPr>
        <p:blipFill>
          <a:blip r:embed="rId2" cstate="print"/>
          <a:srcRect/>
          <a:stretch>
            <a:fillRect/>
          </a:stretch>
        </p:blipFill>
        <p:spPr bwMode="auto">
          <a:xfrm>
            <a:off x="5136549" y="4810125"/>
            <a:ext cx="2047875" cy="2047875"/>
          </a:xfrm>
          <a:prstGeom prst="rect">
            <a:avLst/>
          </a:prstGeom>
          <a:noFill/>
          <a:ln w="9525">
            <a:noFill/>
            <a:miter lim="800000"/>
            <a:headEnd/>
            <a:tailEnd/>
          </a:ln>
        </p:spPr>
      </p:pic>
      <p:sp>
        <p:nvSpPr>
          <p:cNvPr id="65538" name="Rectangle 3"/>
          <p:cNvSpPr>
            <a:spLocks noGrp="1" noChangeArrowheads="1"/>
          </p:cNvSpPr>
          <p:nvPr>
            <p:ph type="title"/>
          </p:nvPr>
        </p:nvSpPr>
        <p:spPr/>
        <p:txBody>
          <a:bodyPr/>
          <a:lstStyle/>
          <a:p>
            <a:r>
              <a:rPr lang="pt-BR"/>
              <a:t>Estrela ou Centopéia?</a:t>
            </a:r>
          </a:p>
        </p:txBody>
      </p:sp>
      <p:sp>
        <p:nvSpPr>
          <p:cNvPr id="65539" name="Rectangle 4"/>
          <p:cNvSpPr>
            <a:spLocks noGrp="1" noChangeArrowheads="1"/>
          </p:cNvSpPr>
          <p:nvPr>
            <p:ph type="body" idx="4294967295"/>
          </p:nvPr>
        </p:nvSpPr>
        <p:spPr>
          <a:xfrm>
            <a:off x="0" y="1013254"/>
            <a:ext cx="8909222" cy="4525963"/>
          </a:xfrm>
        </p:spPr>
        <p:txBody>
          <a:bodyPr/>
          <a:lstStyle/>
          <a:p>
            <a:r>
              <a:rPr lang="pt-BR" sz="2400" b="0" i="0" dirty="0"/>
              <a:t>A tabela de fatos, naturalmente no modelo estrela assume tamanho imenso. Desta forma, erros de modelagem que a aumentem desnecessariamente causarão imensos transtornos.</a:t>
            </a:r>
          </a:p>
          <a:p>
            <a:r>
              <a:rPr lang="pt-BR" sz="2400" b="0" i="0" dirty="0"/>
              <a:t>Todo atributo correlacionado através de uma estatística razoável devem ser reunidos sob uma única dimensão.</a:t>
            </a:r>
          </a:p>
          <a:p>
            <a:r>
              <a:rPr lang="pt-BR" sz="2400" b="0" i="0" dirty="0" err="1"/>
              <a:t>Kimball</a:t>
            </a:r>
            <a:r>
              <a:rPr lang="pt-BR" sz="2400" b="0" i="0" dirty="0"/>
              <a:t> sugere que qualquer negócio que exceda a 15 dimensões deveria ser alvo de melhor análise.</a:t>
            </a:r>
          </a:p>
          <a:p>
            <a:endParaRPr lang="pt-BR" sz="2400" b="0" i="0" dirty="0"/>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145</a:t>
            </a:fld>
            <a:endParaRPr lang="pt-BR"/>
          </a:p>
        </p:txBody>
      </p:sp>
    </p:spTree>
    <p:extLst>
      <p:ext uri="{BB962C8B-B14F-4D97-AF65-F5344CB8AC3E}">
        <p14:creationId xmlns:p14="http://schemas.microsoft.com/office/powerpoint/2010/main" val="3799720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pt-BR"/>
              <a:t>Cesta de Mercado</a:t>
            </a:r>
          </a:p>
        </p:txBody>
      </p:sp>
      <p:sp>
        <p:nvSpPr>
          <p:cNvPr id="66562" name="Rectangle 3"/>
          <p:cNvSpPr>
            <a:spLocks noGrp="1" noChangeArrowheads="1"/>
          </p:cNvSpPr>
          <p:nvPr>
            <p:ph type="body" idx="4294967295"/>
          </p:nvPr>
        </p:nvSpPr>
        <p:spPr>
          <a:xfrm>
            <a:off x="-1" y="914397"/>
            <a:ext cx="8995719" cy="4525963"/>
          </a:xfrm>
        </p:spPr>
        <p:txBody>
          <a:bodyPr/>
          <a:lstStyle/>
          <a:p>
            <a:r>
              <a:rPr lang="pt-BR" sz="2400" dirty="0"/>
              <a:t>Produtos em vendas casadas necessitam de modelos próprios.</a:t>
            </a:r>
          </a:p>
          <a:p>
            <a:r>
              <a:rPr lang="pt-BR" sz="2400" dirty="0"/>
              <a:t>Devem ser identificados pares onde apenas um produto representa o “valor da transação”. </a:t>
            </a:r>
          </a:p>
          <a:p>
            <a:r>
              <a:rPr lang="pt-BR" sz="2400" dirty="0"/>
              <a:t>Notar que combinações do tipo N * (N – 1) tendem a ser explosivas, portanto devem ser separados todos os casos não </a:t>
            </a:r>
            <a:r>
              <a:rPr lang="pt-BR" sz="2400" b="1" dirty="0"/>
              <a:t>significativos.</a:t>
            </a:r>
          </a:p>
        </p:txBody>
      </p:sp>
      <p:pic>
        <p:nvPicPr>
          <p:cNvPr id="66563" name="Picture 5" descr="Modelo35"/>
          <p:cNvPicPr>
            <a:picLocks noChangeAspect="1" noChangeArrowheads="1"/>
          </p:cNvPicPr>
          <p:nvPr/>
        </p:nvPicPr>
        <p:blipFill>
          <a:blip r:embed="rId2" cstate="print"/>
          <a:srcRect/>
          <a:stretch>
            <a:fillRect/>
          </a:stretch>
        </p:blipFill>
        <p:spPr bwMode="auto">
          <a:xfrm>
            <a:off x="1619250" y="3552825"/>
            <a:ext cx="6121400" cy="3052763"/>
          </a:xfrm>
          <a:prstGeom prst="rect">
            <a:avLst/>
          </a:prstGeom>
          <a:noFill/>
          <a:ln w="9525">
            <a:noFill/>
            <a:miter lim="800000"/>
            <a:headEnd/>
            <a:tailEnd/>
          </a:ln>
        </p:spPr>
      </p:pic>
      <p:sp>
        <p:nvSpPr>
          <p:cNvPr id="5" name="Espaço Reservado para Número de Slide 4"/>
          <p:cNvSpPr>
            <a:spLocks noGrp="1"/>
          </p:cNvSpPr>
          <p:nvPr>
            <p:ph type="sldNum" sz="quarter" idx="12"/>
          </p:nvPr>
        </p:nvSpPr>
        <p:spPr/>
        <p:txBody>
          <a:bodyPr/>
          <a:lstStyle/>
          <a:p>
            <a:fld id="{0DBB9FE3-D63C-4A40-B010-4651D12E128D}" type="slidenum">
              <a:rPr lang="pt-BR" smtClean="0"/>
              <a:pPr/>
              <a:t>146</a:t>
            </a:fld>
            <a:endParaRPr lang="pt-BR"/>
          </a:p>
        </p:txBody>
      </p:sp>
    </p:spTree>
    <p:extLst>
      <p:ext uri="{BB962C8B-B14F-4D97-AF65-F5344CB8AC3E}">
        <p14:creationId xmlns:p14="http://schemas.microsoft.com/office/powerpoint/2010/main" val="1341132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08520" y="87015"/>
            <a:ext cx="6480720" cy="461665"/>
          </a:xfrm>
          <a:prstGeom prst="rect">
            <a:avLst/>
          </a:prstGeom>
          <a:noFill/>
        </p:spPr>
        <p:txBody>
          <a:bodyPr wrap="square" rtlCol="0">
            <a:spAutoFit/>
          </a:bodyPr>
          <a:lstStyle/>
          <a:p>
            <a:r>
              <a:rPr lang="pt-BR" sz="2400" i="0" dirty="0">
                <a:solidFill>
                  <a:schemeClr val="bg2"/>
                </a:solidFill>
                <a:latin typeface="+mn-lt"/>
              </a:rPr>
              <a:t>Modelando um Supermercado</a:t>
            </a:r>
          </a:p>
        </p:txBody>
      </p:sp>
    </p:spTree>
    <p:extLst>
      <p:ext uri="{BB962C8B-B14F-4D97-AF65-F5344CB8AC3E}">
        <p14:creationId xmlns:p14="http://schemas.microsoft.com/office/powerpoint/2010/main" val="36161757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4" descr="supermercado"/>
          <p:cNvPicPr>
            <a:picLocks noChangeAspect="1" noChangeArrowheads="1"/>
          </p:cNvPicPr>
          <p:nvPr/>
        </p:nvPicPr>
        <p:blipFill>
          <a:blip r:embed="rId2" cstate="print"/>
          <a:srcRect/>
          <a:stretch>
            <a:fillRect/>
          </a:stretch>
        </p:blipFill>
        <p:spPr bwMode="auto">
          <a:xfrm>
            <a:off x="5940152" y="4725787"/>
            <a:ext cx="2159596" cy="1765277"/>
          </a:xfrm>
          <a:prstGeom prst="rect">
            <a:avLst/>
          </a:prstGeom>
          <a:noFill/>
          <a:ln w="9525">
            <a:noFill/>
            <a:miter lim="800000"/>
            <a:headEnd/>
            <a:tailEnd/>
          </a:ln>
        </p:spPr>
      </p:pic>
      <p:sp>
        <p:nvSpPr>
          <p:cNvPr id="31745" name="Rectangle 2"/>
          <p:cNvSpPr>
            <a:spLocks noGrp="1" noChangeArrowheads="1"/>
          </p:cNvSpPr>
          <p:nvPr>
            <p:ph type="title"/>
          </p:nvPr>
        </p:nvSpPr>
        <p:spPr/>
        <p:txBody>
          <a:bodyPr>
            <a:normAutofit/>
          </a:bodyPr>
          <a:lstStyle/>
          <a:p>
            <a:r>
              <a:rPr lang="pt-BR" dirty="0"/>
              <a:t>Aplicando conceitos ao Supermercado</a:t>
            </a:r>
          </a:p>
        </p:txBody>
      </p:sp>
      <p:sp>
        <p:nvSpPr>
          <p:cNvPr id="31746" name="Rectangle 3"/>
          <p:cNvSpPr>
            <a:spLocks noGrp="1" noChangeArrowheads="1"/>
          </p:cNvSpPr>
          <p:nvPr>
            <p:ph type="body" idx="4294967295"/>
          </p:nvPr>
        </p:nvSpPr>
        <p:spPr>
          <a:xfrm>
            <a:off x="0" y="765175"/>
            <a:ext cx="9036496" cy="5759450"/>
          </a:xfrm>
        </p:spPr>
        <p:txBody>
          <a:bodyPr/>
          <a:lstStyle/>
          <a:p>
            <a:r>
              <a:rPr lang="pt-BR" sz="2400" b="0" i="0" dirty="0"/>
              <a:t>Aplicar modelagem dimensional no Supermercado </a:t>
            </a:r>
            <a:r>
              <a:rPr lang="pt-BR" sz="2400" b="0" i="0" dirty="0" err="1"/>
              <a:t>Ola</a:t>
            </a:r>
            <a:r>
              <a:rPr lang="pt-BR" sz="2400" b="0" i="0" dirty="0"/>
              <a:t>!, cuja planilha aparece a seguir:</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148</a:t>
            </a:fld>
            <a:endParaRPr lang="pt-BR"/>
          </a:p>
        </p:txBody>
      </p:sp>
      <p:pic>
        <p:nvPicPr>
          <p:cNvPr id="2" name="Imagem 1"/>
          <p:cNvPicPr>
            <a:picLocks noChangeAspect="1"/>
          </p:cNvPicPr>
          <p:nvPr/>
        </p:nvPicPr>
        <p:blipFill>
          <a:blip r:embed="rId3"/>
          <a:stretch>
            <a:fillRect/>
          </a:stretch>
        </p:blipFill>
        <p:spPr>
          <a:xfrm>
            <a:off x="-110927" y="1892216"/>
            <a:ext cx="9144000" cy="2336884"/>
          </a:xfrm>
          <a:prstGeom prst="rect">
            <a:avLst/>
          </a:prstGeom>
        </p:spPr>
      </p:pic>
    </p:spTree>
    <p:extLst>
      <p:ext uri="{BB962C8B-B14F-4D97-AF65-F5344CB8AC3E}">
        <p14:creationId xmlns:p14="http://schemas.microsoft.com/office/powerpoint/2010/main" val="6339564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bwMode="auto">
          <a:xfrm>
            <a:off x="251520" y="6309320"/>
            <a:ext cx="8640961" cy="3598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None/>
            </a:pPr>
            <a:r>
              <a:rPr lang="pt-BR" altLang="pt-BR" sz="1600" i="0" dirty="0">
                <a:solidFill>
                  <a:schemeClr val="bg2"/>
                </a:solidFill>
              </a:rPr>
              <a:t>Autor: Prof. Jorge Surian</a:t>
            </a:r>
          </a:p>
        </p:txBody>
      </p:sp>
    </p:spTree>
    <p:extLst>
      <p:ext uri="{BB962C8B-B14F-4D97-AF65-F5344CB8AC3E}">
        <p14:creationId xmlns:p14="http://schemas.microsoft.com/office/powerpoint/2010/main" val="19514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body" idx="1"/>
          </p:nvPr>
        </p:nvSpPr>
        <p:spPr>
          <a:xfrm>
            <a:off x="323528" y="980728"/>
            <a:ext cx="8229600" cy="4525963"/>
          </a:xfrm>
        </p:spPr>
        <p:txBody>
          <a:bodyPr/>
          <a:lstStyle/>
          <a:p>
            <a:r>
              <a:rPr lang="pt-BR" sz="2400" b="0" i="0" dirty="0"/>
              <a:t>A dimensão </a:t>
            </a:r>
            <a:r>
              <a:rPr lang="pt-BR" sz="2400" b="0" i="0" dirty="0">
                <a:solidFill>
                  <a:schemeClr val="hlink"/>
                </a:solidFill>
              </a:rPr>
              <a:t>Loja</a:t>
            </a:r>
            <a:r>
              <a:rPr lang="pt-BR" sz="2400" b="0" i="0" dirty="0"/>
              <a:t> não se origina de nenhuma tabela dos sistemas locais, mas de uma tabela central do ERP!</a:t>
            </a:r>
          </a:p>
          <a:p>
            <a:endParaRPr lang="pt-BR" sz="2400" b="0" i="0" dirty="0"/>
          </a:p>
          <a:p>
            <a:r>
              <a:rPr lang="pt-BR" sz="2400" b="0" i="0" dirty="0"/>
              <a:t>É bastante esperada esse tipo de situação, pois faz pouco sentido se construir um Data </a:t>
            </a:r>
            <a:r>
              <a:rPr lang="pt-BR" sz="2400" b="0" i="0" dirty="0" err="1"/>
              <a:t>Warehouse</a:t>
            </a:r>
            <a:r>
              <a:rPr lang="pt-BR" sz="2400" b="0" i="0" dirty="0"/>
              <a:t> que venha a gerenciar um baixo volume de dados. Se o problema gerencial for simples, raramente um DW será a solução...</a:t>
            </a:r>
          </a:p>
        </p:txBody>
      </p:sp>
      <p:pic>
        <p:nvPicPr>
          <p:cNvPr id="44035" name="Picture 5"/>
          <p:cNvPicPr>
            <a:picLocks noChangeAspect="1" noChangeArrowheads="1"/>
          </p:cNvPicPr>
          <p:nvPr/>
        </p:nvPicPr>
        <p:blipFill>
          <a:blip r:embed="rId2" cstate="print"/>
          <a:srcRect/>
          <a:stretch>
            <a:fillRect/>
          </a:stretch>
        </p:blipFill>
        <p:spPr bwMode="auto">
          <a:xfrm>
            <a:off x="6156325" y="4652963"/>
            <a:ext cx="2582863" cy="2043112"/>
          </a:xfrm>
          <a:prstGeom prst="rect">
            <a:avLst/>
          </a:prstGeom>
          <a:noFill/>
          <a:ln w="9525">
            <a:noFill/>
            <a:miter lim="800000"/>
            <a:headEnd/>
            <a:tailEnd/>
          </a:ln>
        </p:spPr>
      </p:pic>
      <p:sp>
        <p:nvSpPr>
          <p:cNvPr id="6" name="Rectangle 2"/>
          <p:cNvSpPr txBox="1">
            <a:spLocks noChangeArrowheads="1"/>
          </p:cNvSpPr>
          <p:nvPr/>
        </p:nvSpPr>
        <p:spPr>
          <a:xfrm>
            <a:off x="0" y="44624"/>
            <a:ext cx="8229600" cy="1143000"/>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kern="0">
                <a:solidFill>
                  <a:schemeClr val="bg2"/>
                </a:solidFill>
              </a:rPr>
              <a:t>Pontos Relevantes...</a:t>
            </a:r>
            <a:endParaRPr lang="pt-BR" sz="2400" i="0" kern="0" dirty="0">
              <a:solidFill>
                <a:schemeClr val="bg2"/>
              </a:solidFill>
            </a:endParaRPr>
          </a:p>
        </p:txBody>
      </p:sp>
    </p:spTree>
    <p:extLst>
      <p:ext uri="{BB962C8B-B14F-4D97-AF65-F5344CB8AC3E}">
        <p14:creationId xmlns:p14="http://schemas.microsoft.com/office/powerpoint/2010/main" val="381146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179512" y="836712"/>
            <a:ext cx="8784976" cy="4525963"/>
          </a:xfrm>
        </p:spPr>
        <p:txBody>
          <a:bodyPr/>
          <a:lstStyle/>
          <a:p>
            <a:r>
              <a:rPr lang="pt-BR" sz="2400" b="0" i="0" dirty="0"/>
              <a:t>A dimensão </a:t>
            </a:r>
            <a:r>
              <a:rPr lang="pt-BR" sz="2400" b="0" i="0" dirty="0">
                <a:solidFill>
                  <a:schemeClr val="hlink"/>
                </a:solidFill>
              </a:rPr>
              <a:t>Tempo</a:t>
            </a:r>
            <a:r>
              <a:rPr lang="pt-BR" sz="2400" b="0" i="0" dirty="0"/>
              <a:t> não é uma tabela que exista no modelo relacional, pois é montada a partir da necessidade do tomador de decisões. </a:t>
            </a:r>
          </a:p>
          <a:p>
            <a:endParaRPr lang="pt-BR" sz="2400" b="0" i="0" dirty="0"/>
          </a:p>
          <a:p>
            <a:r>
              <a:rPr lang="pt-BR" sz="2400" b="0" i="0" dirty="0"/>
              <a:t>Embora não seja obrigatória por definição, raríssimas serão as soluções em que essa dimensão não apareça.</a:t>
            </a:r>
          </a:p>
          <a:p>
            <a:endParaRPr lang="pt-BR" sz="2400" b="0" i="0" dirty="0"/>
          </a:p>
          <a:p>
            <a:r>
              <a:rPr lang="pt-BR" sz="2400" b="0" i="0" dirty="0"/>
              <a:t>Quanto mais complexo o problema que se deseja analisar, maior o número de atributos da dimensão tempo, que poderá chegar a uma centena em alguns casos.</a:t>
            </a:r>
          </a:p>
        </p:txBody>
      </p:sp>
      <p:pic>
        <p:nvPicPr>
          <p:cNvPr id="45059" name="Picture 5"/>
          <p:cNvPicPr>
            <a:picLocks noChangeAspect="1" noChangeArrowheads="1"/>
          </p:cNvPicPr>
          <p:nvPr/>
        </p:nvPicPr>
        <p:blipFill>
          <a:blip r:embed="rId2" cstate="print"/>
          <a:srcRect/>
          <a:stretch>
            <a:fillRect/>
          </a:stretch>
        </p:blipFill>
        <p:spPr bwMode="auto">
          <a:xfrm>
            <a:off x="3923928" y="5166680"/>
            <a:ext cx="3989387" cy="1662112"/>
          </a:xfrm>
          <a:prstGeom prst="rect">
            <a:avLst/>
          </a:prstGeom>
          <a:noFill/>
          <a:ln w="9525">
            <a:noFill/>
            <a:miter lim="800000"/>
            <a:headEnd/>
            <a:tailEnd/>
          </a:ln>
        </p:spPr>
      </p:pic>
      <p:sp>
        <p:nvSpPr>
          <p:cNvPr id="5" name="Rectangle 2"/>
          <p:cNvSpPr txBox="1">
            <a:spLocks noChangeArrowheads="1"/>
          </p:cNvSpPr>
          <p:nvPr/>
        </p:nvSpPr>
        <p:spPr>
          <a:xfrm>
            <a:off x="0" y="44624"/>
            <a:ext cx="8229600" cy="1143000"/>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kern="0">
                <a:solidFill>
                  <a:schemeClr val="bg2"/>
                </a:solidFill>
              </a:rPr>
              <a:t>Pontos Relevantes...</a:t>
            </a:r>
            <a:endParaRPr lang="pt-BR" sz="2400" i="0" kern="0" dirty="0">
              <a:solidFill>
                <a:schemeClr val="bg2"/>
              </a:solidFill>
            </a:endParaRPr>
          </a:p>
        </p:txBody>
      </p:sp>
    </p:spTree>
    <p:extLst>
      <p:ext uri="{BB962C8B-B14F-4D97-AF65-F5344CB8AC3E}">
        <p14:creationId xmlns:p14="http://schemas.microsoft.com/office/powerpoint/2010/main" val="342345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27451" y="934331"/>
            <a:ext cx="8728856" cy="4525963"/>
          </a:xfrm>
        </p:spPr>
        <p:txBody>
          <a:bodyPr/>
          <a:lstStyle/>
          <a:p>
            <a:r>
              <a:rPr lang="pt-BR" sz="2400" b="0" i="0" dirty="0"/>
              <a:t>O fato </a:t>
            </a:r>
            <a:r>
              <a:rPr lang="pt-BR" sz="2400" b="0" i="0" dirty="0" err="1">
                <a:solidFill>
                  <a:schemeClr val="hlink"/>
                </a:solidFill>
              </a:rPr>
              <a:t>ProdutosComercializados</a:t>
            </a:r>
            <a:r>
              <a:rPr lang="pt-BR" sz="2400" b="0" i="0" dirty="0">
                <a:solidFill>
                  <a:schemeClr val="hlink"/>
                </a:solidFill>
              </a:rPr>
              <a:t> </a:t>
            </a:r>
            <a:r>
              <a:rPr lang="pt-BR" sz="2400" b="0" i="0" dirty="0"/>
              <a:t>habitualmente se origina das tabelas de movimentação dos sistemas transacionais. </a:t>
            </a:r>
          </a:p>
          <a:p>
            <a:r>
              <a:rPr lang="pt-BR" sz="2400" b="0" i="0" dirty="0"/>
              <a:t>Observar que é também muito comum que se originem de entidades fracas, como seriam os itens das notas fiscais no modelo transacional apresentado.</a:t>
            </a:r>
          </a:p>
          <a:p>
            <a:r>
              <a:rPr lang="pt-BR" sz="2400" b="0" i="0" dirty="0"/>
              <a:t>Deve-se observar ainda que para cada produto, vendido numa loja num certo dia teremos um registro.</a:t>
            </a:r>
          </a:p>
          <a:p>
            <a:r>
              <a:rPr lang="pt-BR" sz="2400" b="0" i="0" dirty="0"/>
              <a:t>Olhando assim, parece que o DW não será muito grande, mas na prática teremos muito mais dimensões, o que aumentará significativamente o tamanho da tabela de Fato.</a:t>
            </a:r>
          </a:p>
        </p:txBody>
      </p:sp>
      <p:pic>
        <p:nvPicPr>
          <p:cNvPr id="46083" name="Picture 6"/>
          <p:cNvPicPr>
            <a:picLocks noChangeAspect="1" noChangeArrowheads="1"/>
          </p:cNvPicPr>
          <p:nvPr/>
        </p:nvPicPr>
        <p:blipFill>
          <a:blip r:embed="rId2" cstate="print"/>
          <a:srcRect/>
          <a:stretch>
            <a:fillRect/>
          </a:stretch>
        </p:blipFill>
        <p:spPr bwMode="auto">
          <a:xfrm>
            <a:off x="6156325" y="5207000"/>
            <a:ext cx="2416175" cy="1520825"/>
          </a:xfrm>
          <a:prstGeom prst="rect">
            <a:avLst/>
          </a:prstGeom>
          <a:noFill/>
          <a:ln w="9525">
            <a:noFill/>
            <a:miter lim="800000"/>
            <a:headEnd/>
            <a:tailEnd/>
          </a:ln>
        </p:spPr>
      </p:pic>
      <p:sp>
        <p:nvSpPr>
          <p:cNvPr id="5" name="Rectangle 2"/>
          <p:cNvSpPr txBox="1">
            <a:spLocks noChangeArrowheads="1"/>
          </p:cNvSpPr>
          <p:nvPr/>
        </p:nvSpPr>
        <p:spPr>
          <a:xfrm>
            <a:off x="0" y="44624"/>
            <a:ext cx="8229600" cy="1143000"/>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kern="0">
                <a:solidFill>
                  <a:schemeClr val="bg2"/>
                </a:solidFill>
              </a:rPr>
              <a:t>Pontos Relevantes...</a:t>
            </a:r>
            <a:endParaRPr lang="pt-BR" sz="2400" i="0" kern="0" dirty="0">
              <a:solidFill>
                <a:schemeClr val="bg2"/>
              </a:solidFill>
            </a:endParaRPr>
          </a:p>
        </p:txBody>
      </p:sp>
    </p:spTree>
    <p:extLst>
      <p:ext uri="{BB962C8B-B14F-4D97-AF65-F5344CB8AC3E}">
        <p14:creationId xmlns:p14="http://schemas.microsoft.com/office/powerpoint/2010/main" val="370111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107504" y="836712"/>
            <a:ext cx="8424936" cy="4680520"/>
          </a:xfrm>
        </p:spPr>
        <p:txBody>
          <a:bodyPr/>
          <a:lstStyle/>
          <a:p>
            <a:r>
              <a:rPr lang="pt-BR" sz="2400" b="0" i="0" dirty="0"/>
              <a:t>Mais que isso o fato </a:t>
            </a:r>
            <a:r>
              <a:rPr lang="pt-BR" sz="2400" b="0" i="0" dirty="0" err="1">
                <a:solidFill>
                  <a:schemeClr val="hlink"/>
                </a:solidFill>
              </a:rPr>
              <a:t>ProdutosComercializados</a:t>
            </a:r>
            <a:r>
              <a:rPr lang="pt-BR" sz="2400" b="0" i="0" dirty="0">
                <a:solidFill>
                  <a:schemeClr val="hlink"/>
                </a:solidFill>
              </a:rPr>
              <a:t> </a:t>
            </a:r>
            <a:r>
              <a:rPr lang="pt-BR" sz="2400" b="0" i="0" dirty="0"/>
              <a:t>habitualmente armazenará cada item vendido (dimensão Nota Fiscal) e também promoverá agrupamentos por tipos como linhas e regiões. </a:t>
            </a:r>
          </a:p>
          <a:p>
            <a:r>
              <a:rPr lang="pt-BR" sz="2400" b="0" i="0" dirty="0"/>
              <a:t>Assim a tendência é que o fato ocupe muito, mas muito mais espaço que as tabelas dimensionais, transformando-se no maior “problema” que teremos, quer seja pelo espaço ocupado, quer seja por alguma eventual dificuldade na obtenção de alguma informação pelo motor do banco de dados.</a:t>
            </a:r>
          </a:p>
        </p:txBody>
      </p:sp>
      <p:sp>
        <p:nvSpPr>
          <p:cNvPr id="5" name="Rectangle 2"/>
          <p:cNvSpPr>
            <a:spLocks noGrp="1" noChangeArrowheads="1"/>
          </p:cNvSpPr>
          <p:nvPr>
            <p:ph type="title"/>
          </p:nvPr>
        </p:nvSpPr>
        <p:spPr>
          <a:xfrm>
            <a:off x="0" y="44624"/>
            <a:ext cx="8229600" cy="1143000"/>
          </a:xfrm>
        </p:spPr>
        <p:txBody>
          <a:bodyPr/>
          <a:lstStyle/>
          <a:p>
            <a:pPr algn="l"/>
            <a:r>
              <a:rPr lang="pt-BR" sz="2400" i="0" dirty="0">
                <a:solidFill>
                  <a:schemeClr val="bg2"/>
                </a:solidFill>
              </a:rPr>
              <a:t>Pontos Relevantes...</a:t>
            </a:r>
          </a:p>
        </p:txBody>
      </p:sp>
      <p:pic>
        <p:nvPicPr>
          <p:cNvPr id="6" name="Picture 6"/>
          <p:cNvPicPr>
            <a:picLocks noChangeAspect="1" noChangeArrowheads="1"/>
          </p:cNvPicPr>
          <p:nvPr/>
        </p:nvPicPr>
        <p:blipFill>
          <a:blip r:embed="rId2" cstate="print"/>
          <a:srcRect/>
          <a:stretch>
            <a:fillRect/>
          </a:stretch>
        </p:blipFill>
        <p:spPr bwMode="auto">
          <a:xfrm>
            <a:off x="5804771" y="5229200"/>
            <a:ext cx="2416175" cy="1520825"/>
          </a:xfrm>
          <a:prstGeom prst="rect">
            <a:avLst/>
          </a:prstGeom>
          <a:noFill/>
          <a:ln w="9525">
            <a:noFill/>
            <a:miter lim="800000"/>
            <a:headEnd/>
            <a:tailEnd/>
          </a:ln>
        </p:spPr>
      </p:pic>
    </p:spTree>
    <p:extLst>
      <p:ext uri="{BB962C8B-B14F-4D97-AF65-F5344CB8AC3E}">
        <p14:creationId xmlns:p14="http://schemas.microsoft.com/office/powerpoint/2010/main" val="136479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pt-BR"/>
              <a:t>Conclusão</a:t>
            </a:r>
          </a:p>
        </p:txBody>
      </p:sp>
      <p:sp>
        <p:nvSpPr>
          <p:cNvPr id="48130" name="Rectangle 3"/>
          <p:cNvSpPr>
            <a:spLocks noGrp="1" noChangeArrowheads="1"/>
          </p:cNvSpPr>
          <p:nvPr>
            <p:ph type="body" idx="1"/>
          </p:nvPr>
        </p:nvSpPr>
        <p:spPr>
          <a:xfrm>
            <a:off x="223118" y="838722"/>
            <a:ext cx="8229600" cy="4525963"/>
          </a:xfrm>
        </p:spPr>
        <p:txBody>
          <a:bodyPr/>
          <a:lstStyle/>
          <a:p>
            <a:r>
              <a:rPr lang="pt-BR" sz="2400" b="0" i="0" dirty="0"/>
              <a:t>O modelo apresentado é conhecido como </a:t>
            </a:r>
            <a:r>
              <a:rPr lang="pt-BR" sz="2400" b="0" i="0" dirty="0">
                <a:solidFill>
                  <a:schemeClr val="hlink"/>
                </a:solidFill>
              </a:rPr>
              <a:t>Estrela</a:t>
            </a:r>
            <a:r>
              <a:rPr lang="pt-BR" sz="2400" b="0" i="0" dirty="0"/>
              <a:t> justamente pelo fato estar no centro, ser muito maior que as dimensões (nossos “planetas”, embora estejam muito mais para Plutão do que para Saturno, pelo seu tamanho em relação ao “Sol”, nossa estrela).</a:t>
            </a:r>
          </a:p>
          <a:p>
            <a:endParaRPr lang="pt-BR" b="0" i="0" dirty="0"/>
          </a:p>
        </p:txBody>
      </p:sp>
      <p:pic>
        <p:nvPicPr>
          <p:cNvPr id="48131" name="Picture 4"/>
          <p:cNvPicPr>
            <a:picLocks noChangeAspect="1" noChangeArrowheads="1"/>
          </p:cNvPicPr>
          <p:nvPr/>
        </p:nvPicPr>
        <p:blipFill>
          <a:blip r:embed="rId2" cstate="print"/>
          <a:srcRect/>
          <a:stretch>
            <a:fillRect/>
          </a:stretch>
        </p:blipFill>
        <p:spPr bwMode="auto">
          <a:xfrm>
            <a:off x="2771800" y="3758904"/>
            <a:ext cx="5040288" cy="2641895"/>
          </a:xfrm>
          <a:prstGeom prst="rect">
            <a:avLst/>
          </a:prstGeom>
          <a:noFill/>
          <a:ln w="9525">
            <a:noFill/>
            <a:miter lim="800000"/>
            <a:headEnd/>
            <a:tailEnd/>
          </a:ln>
        </p:spPr>
      </p:pic>
      <p:sp>
        <p:nvSpPr>
          <p:cNvPr id="6" name="Rectangle 2"/>
          <p:cNvSpPr txBox="1">
            <a:spLocks noChangeArrowheads="1"/>
          </p:cNvSpPr>
          <p:nvPr/>
        </p:nvSpPr>
        <p:spPr>
          <a:xfrm>
            <a:off x="0" y="44624"/>
            <a:ext cx="8229600" cy="1143000"/>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kern="0">
                <a:solidFill>
                  <a:schemeClr val="bg2"/>
                </a:solidFill>
              </a:rPr>
              <a:t>Pontos Relevantes...</a:t>
            </a:r>
            <a:endParaRPr lang="pt-BR" sz="2400" i="0" kern="0" dirty="0">
              <a:solidFill>
                <a:schemeClr val="bg2"/>
              </a:solidFill>
            </a:endParaRPr>
          </a:p>
        </p:txBody>
      </p:sp>
    </p:spTree>
    <p:extLst>
      <p:ext uri="{BB962C8B-B14F-4D97-AF65-F5344CB8AC3E}">
        <p14:creationId xmlns:p14="http://schemas.microsoft.com/office/powerpoint/2010/main" val="26318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tângulo 3"/>
          <p:cNvSpPr>
            <a:spLocks noChangeArrowheads="1"/>
          </p:cNvSpPr>
          <p:nvPr/>
        </p:nvSpPr>
        <p:spPr bwMode="auto">
          <a:xfrm>
            <a:off x="3779912" y="2924944"/>
            <a:ext cx="2792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pt-BR" alt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Arquitetura de Dados</a:t>
            </a:r>
            <a:endParaRPr kumimoji="0" lang="en-US" altLang="pt-B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tângulo 4"/>
          <p:cNvSpPr/>
          <p:nvPr/>
        </p:nvSpPr>
        <p:spPr>
          <a:xfrm>
            <a:off x="4211960" y="5471470"/>
            <a:ext cx="5112568" cy="1341906"/>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1"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Jorge Surian</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Jorge.surian@gmail.com</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Versão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pt-BR" altLang="pt-BR" sz="1400" b="0" i="0" u="none" strike="noStrike" kern="1200" cap="none" spc="0" normalizeH="0" baseline="0" noProof="0" dirty="0">
                <a:ln>
                  <a:noFill/>
                </a:ln>
                <a:solidFill>
                  <a:prstClr val="white">
                    <a:lumMod val="85000"/>
                  </a:prstClr>
                </a:solidFill>
                <a:effectLst/>
                <a:uLnTx/>
                <a:uFillTx/>
                <a:latin typeface="Arial" panose="020B0604020202020204" pitchFamily="34" charset="0"/>
                <a:ea typeface="+mn-ea"/>
                <a:cs typeface="Arial" panose="020B0604020202020204" pitchFamily="34" charset="0"/>
              </a:rPr>
              <a:t>Novembro * 2018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xfrm>
            <a:off x="251520" y="914400"/>
            <a:ext cx="8568952" cy="4525963"/>
          </a:xfrm>
        </p:spPr>
        <p:txBody>
          <a:bodyPr/>
          <a:lstStyle/>
          <a:p>
            <a:r>
              <a:rPr lang="pt-BR" sz="2400" b="0" i="0"/>
              <a:t>Embora não possa ser comparado a um modelo real, esse caso deverá ter servido para nos dar uma clara ideia dos conceitos iniciais e permite vislumbrar os que ainda serão apresentados.</a:t>
            </a:r>
          </a:p>
          <a:p>
            <a:r>
              <a:rPr lang="pt-BR" sz="2400" b="0" i="0" dirty="0"/>
              <a:t>Devemos, nesse instante, termos uma ideia mais clara do que ocorre, efetivamente, quando um “cubo é girado”, por exemplo.</a:t>
            </a:r>
          </a:p>
          <a:p>
            <a:endParaRPr lang="pt-BR" b="0" i="0" dirty="0"/>
          </a:p>
        </p:txBody>
      </p:sp>
      <p:pic>
        <p:nvPicPr>
          <p:cNvPr id="49155" name="Picture 4"/>
          <p:cNvPicPr>
            <a:picLocks noChangeAspect="1" noChangeArrowheads="1"/>
          </p:cNvPicPr>
          <p:nvPr/>
        </p:nvPicPr>
        <p:blipFill>
          <a:blip r:embed="rId2" cstate="print"/>
          <a:srcRect/>
          <a:stretch>
            <a:fillRect/>
          </a:stretch>
        </p:blipFill>
        <p:spPr bwMode="auto">
          <a:xfrm>
            <a:off x="3254640" y="3933056"/>
            <a:ext cx="4968875" cy="2603500"/>
          </a:xfrm>
          <a:prstGeom prst="rect">
            <a:avLst/>
          </a:prstGeom>
          <a:noFill/>
          <a:ln w="9525">
            <a:noFill/>
            <a:miter lim="800000"/>
            <a:headEnd/>
            <a:tailEnd/>
          </a:ln>
        </p:spPr>
      </p:pic>
      <p:sp>
        <p:nvSpPr>
          <p:cNvPr id="5" name="Rectangle 2"/>
          <p:cNvSpPr txBox="1">
            <a:spLocks noChangeArrowheads="1"/>
          </p:cNvSpPr>
          <p:nvPr/>
        </p:nvSpPr>
        <p:spPr>
          <a:xfrm>
            <a:off x="0" y="44624"/>
            <a:ext cx="8229600" cy="1143000"/>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kern="0">
                <a:solidFill>
                  <a:schemeClr val="bg2"/>
                </a:solidFill>
              </a:rPr>
              <a:t>Pontos Relevantes...</a:t>
            </a:r>
            <a:endParaRPr lang="pt-BR" sz="2400" i="0" kern="0" dirty="0">
              <a:solidFill>
                <a:schemeClr val="bg2"/>
              </a:solidFill>
            </a:endParaRPr>
          </a:p>
        </p:txBody>
      </p:sp>
    </p:spTree>
    <p:extLst>
      <p:ext uri="{BB962C8B-B14F-4D97-AF65-F5344CB8AC3E}">
        <p14:creationId xmlns:p14="http://schemas.microsoft.com/office/powerpoint/2010/main" val="92920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08520" y="87015"/>
            <a:ext cx="6624736" cy="461665"/>
          </a:xfrm>
          <a:prstGeom prst="rect">
            <a:avLst/>
          </a:prstGeom>
          <a:noFill/>
        </p:spPr>
        <p:txBody>
          <a:bodyPr wrap="square" rtlCol="0">
            <a:spAutoFit/>
          </a:bodyPr>
          <a:lstStyle/>
          <a:p>
            <a:r>
              <a:rPr lang="pt-BR" sz="2400" i="0" dirty="0">
                <a:solidFill>
                  <a:schemeClr val="bg2"/>
                </a:solidFill>
                <a:latin typeface="+mn-lt"/>
              </a:rPr>
              <a:t>Fundamentos de Modelagem Dimensional</a:t>
            </a:r>
          </a:p>
        </p:txBody>
      </p:sp>
    </p:spTree>
    <p:extLst>
      <p:ext uri="{BB962C8B-B14F-4D97-AF65-F5344CB8AC3E}">
        <p14:creationId xmlns:p14="http://schemas.microsoft.com/office/powerpoint/2010/main" val="2265425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5496" y="186097"/>
            <a:ext cx="7313613" cy="424732"/>
          </a:xfrm>
        </p:spPr>
        <p:txBody>
          <a:bodyPr>
            <a:normAutofit/>
          </a:bodyPr>
          <a:lstStyle/>
          <a:p>
            <a:pPr algn="l"/>
            <a:r>
              <a:rPr lang="pt-BR" sz="2400" i="0" dirty="0">
                <a:solidFill>
                  <a:schemeClr val="bg2"/>
                </a:solidFill>
              </a:rPr>
              <a:t>Conceituação de </a:t>
            </a:r>
            <a:r>
              <a:rPr lang="pt-BR" sz="2400" i="0" dirty="0" err="1">
                <a:solidFill>
                  <a:schemeClr val="bg2"/>
                </a:solidFill>
              </a:rPr>
              <a:t>Imnon</a:t>
            </a:r>
            <a:endParaRPr lang="pt-BR" sz="2400" i="0" dirty="0">
              <a:solidFill>
                <a:schemeClr val="bg2"/>
              </a:solidFill>
            </a:endParaRPr>
          </a:p>
        </p:txBody>
      </p:sp>
      <p:sp>
        <p:nvSpPr>
          <p:cNvPr id="8195" name="Rectangle 3"/>
          <p:cNvSpPr>
            <a:spLocks noGrp="1" noChangeArrowheads="1"/>
          </p:cNvSpPr>
          <p:nvPr>
            <p:ph type="body" idx="1"/>
          </p:nvPr>
        </p:nvSpPr>
        <p:spPr>
          <a:xfrm>
            <a:off x="35496" y="836712"/>
            <a:ext cx="9001000" cy="5760938"/>
          </a:xfrm>
        </p:spPr>
        <p:txBody>
          <a:bodyPr/>
          <a:lstStyle/>
          <a:p>
            <a:pPr>
              <a:lnSpc>
                <a:spcPct val="70000"/>
              </a:lnSpc>
              <a:buFont typeface="Wingdings" pitchFamily="2" charset="2"/>
              <a:buNone/>
            </a:pPr>
            <a:r>
              <a:rPr lang="pt-BR" b="0" i="0" dirty="0"/>
              <a:t>	Para Bill </a:t>
            </a:r>
            <a:r>
              <a:rPr lang="pt-BR" b="0" i="0" dirty="0" err="1"/>
              <a:t>Imnon</a:t>
            </a:r>
            <a:r>
              <a:rPr lang="pt-BR" b="0" i="0" dirty="0"/>
              <a:t>,</a:t>
            </a:r>
            <a:r>
              <a:rPr lang="pt-BR" b="0" i="0" dirty="0">
                <a:solidFill>
                  <a:srgbClr val="C00000"/>
                </a:solidFill>
              </a:rPr>
              <a:t> um data warehouse é </a:t>
            </a:r>
            <a:r>
              <a:rPr lang="pt-BR" i="0" dirty="0">
                <a:solidFill>
                  <a:srgbClr val="C00000"/>
                </a:solidFill>
              </a:rPr>
              <a:t>“um 	conjunto de dados baseados em assuntos, 	integrado, não-volátil e variável em relação ao tempo</a:t>
            </a:r>
            <a:r>
              <a:rPr lang="pt-BR" i="0" dirty="0"/>
              <a:t>, de apoio às decisões gerenciais”.</a:t>
            </a:r>
          </a:p>
          <a:p>
            <a:pPr>
              <a:lnSpc>
                <a:spcPct val="70000"/>
              </a:lnSpc>
              <a:buFont typeface="Wingdings" pitchFamily="2" charset="2"/>
              <a:buNone/>
            </a:pPr>
            <a:endParaRPr lang="pt-BR" b="0" i="0" dirty="0"/>
          </a:p>
          <a:p>
            <a:pPr lvl="1">
              <a:lnSpc>
                <a:spcPct val="70000"/>
              </a:lnSpc>
            </a:pPr>
            <a:r>
              <a:rPr lang="pt-BR" sz="2400" i="0" dirty="0">
                <a:solidFill>
                  <a:srgbClr val="FF0000"/>
                </a:solidFill>
              </a:rPr>
              <a:t>Baseados em assuntos: </a:t>
            </a:r>
            <a:r>
              <a:rPr lang="pt-BR" sz="2400" b="0" i="0" dirty="0"/>
              <a:t>Um data warehouse está organizado de forma a descrever o desempenho dos negócios. Os bancos de dados operacionais são voltados aos processos dos negócios.</a:t>
            </a:r>
          </a:p>
          <a:p>
            <a:pPr lvl="1">
              <a:lnSpc>
                <a:spcPct val="70000"/>
              </a:lnSpc>
            </a:pPr>
            <a:endParaRPr lang="pt-BR" sz="2400" b="0" i="0" dirty="0"/>
          </a:p>
          <a:p>
            <a:pPr lvl="1">
              <a:lnSpc>
                <a:spcPct val="70000"/>
              </a:lnSpc>
            </a:pPr>
            <a:r>
              <a:rPr lang="pt-BR" sz="2400" i="0" dirty="0">
                <a:solidFill>
                  <a:srgbClr val="FF0000"/>
                </a:solidFill>
              </a:rPr>
              <a:t>Integrado: </a:t>
            </a:r>
            <a:r>
              <a:rPr lang="pt-BR" sz="2400" b="0" i="0" dirty="0"/>
              <a:t>Os dados devem ser ordenados de tal forma a serem uma única fonte das informações.</a:t>
            </a:r>
          </a:p>
          <a:p>
            <a:pPr>
              <a:lnSpc>
                <a:spcPct val="70000"/>
              </a:lnSpc>
              <a:buFont typeface="Wingdings" pitchFamily="2" charset="2"/>
              <a:buNone/>
            </a:pPr>
            <a:endParaRPr lang="pt-BR" b="0" i="0" dirty="0"/>
          </a:p>
        </p:txBody>
      </p:sp>
      <p:pic>
        <p:nvPicPr>
          <p:cNvPr id="8196" name="Picture 5"/>
          <p:cNvPicPr>
            <a:picLocks noChangeAspect="1" noChangeArrowheads="1"/>
          </p:cNvPicPr>
          <p:nvPr/>
        </p:nvPicPr>
        <p:blipFill>
          <a:blip r:embed="rId3" cstate="print"/>
          <a:srcRect/>
          <a:stretch>
            <a:fillRect/>
          </a:stretch>
        </p:blipFill>
        <p:spPr bwMode="auto">
          <a:xfrm>
            <a:off x="6516216" y="4772594"/>
            <a:ext cx="1835522" cy="2115267"/>
          </a:xfrm>
          <a:prstGeom prst="rect">
            <a:avLst/>
          </a:prstGeom>
          <a:noFill/>
          <a:ln w="9525">
            <a:noFill/>
            <a:miter lim="800000"/>
            <a:headEnd/>
            <a:tailEnd/>
          </a:ln>
        </p:spPr>
      </p:pic>
    </p:spTree>
    <p:extLst>
      <p:ext uri="{BB962C8B-B14F-4D97-AF65-F5344CB8AC3E}">
        <p14:creationId xmlns:p14="http://schemas.microsoft.com/office/powerpoint/2010/main" val="34131930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0" y="980728"/>
            <a:ext cx="8820150" cy="5616575"/>
          </a:xfrm>
        </p:spPr>
        <p:txBody>
          <a:bodyPr/>
          <a:lstStyle/>
          <a:p>
            <a:pPr>
              <a:lnSpc>
                <a:spcPct val="70000"/>
              </a:lnSpc>
              <a:buNone/>
            </a:pPr>
            <a:r>
              <a:rPr lang="pt-BR" sz="2400" b="0" i="0" dirty="0"/>
              <a:t>	</a:t>
            </a:r>
            <a:r>
              <a:rPr lang="pt-BR" b="0" i="0" dirty="0"/>
              <a:t>Para Bill </a:t>
            </a:r>
            <a:r>
              <a:rPr lang="pt-BR" b="0" i="0" dirty="0" err="1"/>
              <a:t>Imnon</a:t>
            </a:r>
            <a:r>
              <a:rPr lang="pt-BR" b="0" i="0" dirty="0"/>
              <a:t>,</a:t>
            </a:r>
            <a:r>
              <a:rPr lang="pt-BR" b="0" i="0" dirty="0">
                <a:solidFill>
                  <a:srgbClr val="C00000"/>
                </a:solidFill>
              </a:rPr>
              <a:t> um data </a:t>
            </a:r>
            <a:r>
              <a:rPr lang="pt-BR" b="0" i="0" dirty="0" err="1">
                <a:solidFill>
                  <a:srgbClr val="C00000"/>
                </a:solidFill>
              </a:rPr>
              <a:t>warehouse</a:t>
            </a:r>
            <a:r>
              <a:rPr lang="pt-BR" b="0" i="0" dirty="0">
                <a:solidFill>
                  <a:srgbClr val="C00000"/>
                </a:solidFill>
              </a:rPr>
              <a:t> é </a:t>
            </a:r>
            <a:r>
              <a:rPr lang="pt-BR" i="0" dirty="0">
                <a:solidFill>
                  <a:srgbClr val="C00000"/>
                </a:solidFill>
              </a:rPr>
              <a:t>“um 	conjunto de dados baseados em assuntos, 	integrado, não-volátil e variável em relação ao tempo</a:t>
            </a:r>
            <a:r>
              <a:rPr lang="pt-BR" i="0" dirty="0"/>
              <a:t>, de apoio às decisões gerenciais”.</a:t>
            </a:r>
          </a:p>
          <a:p>
            <a:pPr lvl="1">
              <a:lnSpc>
                <a:spcPct val="70000"/>
              </a:lnSpc>
              <a:buFontTx/>
              <a:buNone/>
            </a:pPr>
            <a:endParaRPr lang="pt-BR" sz="2400" b="0" i="0" dirty="0"/>
          </a:p>
          <a:p>
            <a:pPr lvl="1">
              <a:lnSpc>
                <a:spcPct val="70000"/>
              </a:lnSpc>
            </a:pPr>
            <a:r>
              <a:rPr lang="pt-BR" sz="2400" i="0" dirty="0" err="1">
                <a:solidFill>
                  <a:srgbClr val="FF0000"/>
                </a:solidFill>
              </a:rPr>
              <a:t>Não-volátil</a:t>
            </a:r>
            <a:r>
              <a:rPr lang="pt-BR" sz="2400" i="0" dirty="0">
                <a:solidFill>
                  <a:srgbClr val="FF0000"/>
                </a:solidFill>
              </a:rPr>
              <a:t>: </a:t>
            </a:r>
            <a:r>
              <a:rPr lang="pt-BR" sz="2400" b="0" i="0" dirty="0"/>
              <a:t>Uma vez que o dado foi incorporado no warehouse esse é fixo e imutável, contrariamente ao que ocorre com os dados tipicamente transacionais.</a:t>
            </a:r>
          </a:p>
          <a:p>
            <a:pPr lvl="1">
              <a:lnSpc>
                <a:spcPct val="70000"/>
              </a:lnSpc>
              <a:buFontTx/>
              <a:buNone/>
            </a:pPr>
            <a:endParaRPr lang="pt-BR" sz="2400" b="0" i="0" dirty="0"/>
          </a:p>
          <a:p>
            <a:pPr lvl="1">
              <a:lnSpc>
                <a:spcPct val="70000"/>
              </a:lnSpc>
            </a:pPr>
            <a:r>
              <a:rPr lang="pt-BR" sz="2400" i="0" dirty="0">
                <a:solidFill>
                  <a:srgbClr val="FF0000"/>
                </a:solidFill>
              </a:rPr>
              <a:t>Variável em relação ao tempo: </a:t>
            </a:r>
            <a:r>
              <a:rPr lang="pt-BR" sz="2400" b="0" i="0" dirty="0"/>
              <a:t>Fica reconhecido explicitamente que o desempenho do negócio somente pode ser avaliado em relação a pontos cronológicos determinados e comparados com relação ao tempo.</a:t>
            </a:r>
          </a:p>
          <a:p>
            <a:pPr>
              <a:lnSpc>
                <a:spcPct val="70000"/>
              </a:lnSpc>
              <a:buFont typeface="Wingdings" pitchFamily="2" charset="2"/>
              <a:buNone/>
            </a:pPr>
            <a:endParaRPr lang="pt-BR" b="0" i="0" dirty="0"/>
          </a:p>
        </p:txBody>
      </p:sp>
      <p:pic>
        <p:nvPicPr>
          <p:cNvPr id="9220" name="Picture 5"/>
          <p:cNvPicPr>
            <a:picLocks noChangeAspect="1" noChangeArrowheads="1"/>
          </p:cNvPicPr>
          <p:nvPr/>
        </p:nvPicPr>
        <p:blipFill>
          <a:blip r:embed="rId2" cstate="print"/>
          <a:srcRect/>
          <a:stretch>
            <a:fillRect/>
          </a:stretch>
        </p:blipFill>
        <p:spPr bwMode="auto">
          <a:xfrm>
            <a:off x="6948264" y="5179980"/>
            <a:ext cx="1467189" cy="1690799"/>
          </a:xfrm>
          <a:prstGeom prst="rect">
            <a:avLst/>
          </a:prstGeom>
          <a:noFill/>
          <a:ln w="9525">
            <a:noFill/>
            <a:miter lim="800000"/>
            <a:headEnd/>
            <a:tailEnd/>
          </a:ln>
        </p:spPr>
      </p:pic>
      <p:sp>
        <p:nvSpPr>
          <p:cNvPr id="7" name="Rectangle 2"/>
          <p:cNvSpPr txBox="1">
            <a:spLocks noChangeArrowheads="1"/>
          </p:cNvSpPr>
          <p:nvPr/>
        </p:nvSpPr>
        <p:spPr>
          <a:xfrm>
            <a:off x="35496" y="186097"/>
            <a:ext cx="7313613" cy="424732"/>
          </a:xfrm>
          <a:prstGeom prst="rect">
            <a:avLst/>
          </a:prstGeom>
        </p:spPr>
        <p:txBody>
          <a:bodyPr>
            <a:normAutofit/>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i="0" dirty="0">
                <a:solidFill>
                  <a:schemeClr val="bg2"/>
                </a:solidFill>
              </a:rPr>
              <a:t>Conceituação de </a:t>
            </a:r>
            <a:r>
              <a:rPr lang="pt-BR" sz="2400" i="0" dirty="0" err="1">
                <a:solidFill>
                  <a:schemeClr val="bg2"/>
                </a:solidFill>
              </a:rPr>
              <a:t>Imnon</a:t>
            </a:r>
            <a:endParaRPr lang="pt-BR" sz="2400" i="0" kern="0" dirty="0">
              <a:solidFill>
                <a:schemeClr val="bg2"/>
              </a:solidFill>
            </a:endParaRPr>
          </a:p>
        </p:txBody>
      </p:sp>
    </p:spTree>
    <p:extLst>
      <p:ext uri="{BB962C8B-B14F-4D97-AF65-F5344CB8AC3E}">
        <p14:creationId xmlns:p14="http://schemas.microsoft.com/office/powerpoint/2010/main" val="1213717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367" y="836712"/>
            <a:ext cx="8504238" cy="5759450"/>
          </a:xfrm>
        </p:spPr>
        <p:txBody>
          <a:bodyPr/>
          <a:lstStyle/>
          <a:p>
            <a:pPr>
              <a:buFont typeface="Wingdings" pitchFamily="2" charset="2"/>
              <a:buNone/>
            </a:pPr>
            <a:r>
              <a:rPr lang="pt-BR" b="0" i="0" dirty="0"/>
              <a:t>	</a:t>
            </a:r>
            <a:r>
              <a:rPr lang="pt-BR" i="0" dirty="0"/>
              <a:t>A visão de </a:t>
            </a:r>
            <a:r>
              <a:rPr lang="pt-BR" i="0" dirty="0" err="1"/>
              <a:t>Kimball</a:t>
            </a:r>
            <a:endParaRPr lang="pt-BR" i="0" dirty="0"/>
          </a:p>
          <a:p>
            <a:pPr>
              <a:buFont typeface="Wingdings" pitchFamily="2" charset="2"/>
              <a:buNone/>
            </a:pPr>
            <a:r>
              <a:rPr lang="pt-BR" b="0" i="0" dirty="0"/>
              <a:t>	</a:t>
            </a:r>
          </a:p>
          <a:p>
            <a:pPr>
              <a:buFont typeface="Wingdings" pitchFamily="2" charset="2"/>
              <a:buNone/>
            </a:pPr>
            <a:r>
              <a:rPr lang="pt-BR" b="0" i="0" dirty="0"/>
              <a:t>	Ralph </a:t>
            </a:r>
            <a:r>
              <a:rPr lang="pt-BR" b="0" i="0" dirty="0" err="1"/>
              <a:t>Kimball</a:t>
            </a:r>
            <a:r>
              <a:rPr lang="pt-BR" b="0" i="0" dirty="0"/>
              <a:t>, talvez o autor mais referenciado em trabalhos práticos na modelagem e construção de data warehouse, distingue os projetos de data warehouse em entidade-relacionamento e dimensional, que foi um marco na consolidação da modelagem dimensional, hoje amplamente aceita e dominante.</a:t>
            </a:r>
          </a:p>
          <a:p>
            <a:pPr>
              <a:buFont typeface="Wingdings" pitchFamily="2" charset="2"/>
              <a:buNone/>
            </a:pPr>
            <a:r>
              <a:rPr lang="pt-BR" b="0" i="0" dirty="0">
                <a:solidFill>
                  <a:schemeClr val="hlink"/>
                </a:solidFill>
              </a:rPr>
              <a:t>	</a:t>
            </a:r>
            <a:endParaRPr lang="pt-BR" b="0" i="0" dirty="0"/>
          </a:p>
        </p:txBody>
      </p:sp>
      <p:pic>
        <p:nvPicPr>
          <p:cNvPr id="11267" name="Picture 4"/>
          <p:cNvPicPr>
            <a:picLocks noChangeAspect="1" noChangeArrowheads="1"/>
          </p:cNvPicPr>
          <p:nvPr/>
        </p:nvPicPr>
        <p:blipFill>
          <a:blip r:embed="rId2" cstate="print"/>
          <a:srcRect/>
          <a:stretch>
            <a:fillRect/>
          </a:stretch>
        </p:blipFill>
        <p:spPr bwMode="auto">
          <a:xfrm>
            <a:off x="6485682" y="4523730"/>
            <a:ext cx="1655862" cy="2285090"/>
          </a:xfrm>
          <a:prstGeom prst="rect">
            <a:avLst/>
          </a:prstGeom>
          <a:noFill/>
          <a:ln w="9525">
            <a:noFill/>
            <a:miter lim="800000"/>
            <a:headEnd/>
            <a:tailEnd/>
          </a:ln>
        </p:spPr>
      </p:pic>
      <p:sp>
        <p:nvSpPr>
          <p:cNvPr id="6" name="Rectangle 2"/>
          <p:cNvSpPr>
            <a:spLocks noGrp="1" noChangeArrowheads="1"/>
          </p:cNvSpPr>
          <p:nvPr>
            <p:ph type="title"/>
          </p:nvPr>
        </p:nvSpPr>
        <p:spPr>
          <a:xfrm>
            <a:off x="0" y="188640"/>
            <a:ext cx="7313613" cy="424732"/>
          </a:xfrm>
        </p:spPr>
        <p:txBody>
          <a:bodyPr>
            <a:normAutofit/>
          </a:bodyPr>
          <a:lstStyle/>
          <a:p>
            <a:pPr algn="l"/>
            <a:r>
              <a:rPr lang="pt-BR" sz="2400" i="0" dirty="0">
                <a:solidFill>
                  <a:schemeClr val="bg2"/>
                </a:solidFill>
              </a:rPr>
              <a:t>Conceituação de </a:t>
            </a:r>
            <a:r>
              <a:rPr lang="pt-BR" sz="2400" i="0" dirty="0" err="1">
                <a:solidFill>
                  <a:schemeClr val="bg2"/>
                </a:solidFill>
              </a:rPr>
              <a:t>Kimball</a:t>
            </a:r>
            <a:endParaRPr lang="pt-BR" sz="2400" i="0" dirty="0">
              <a:solidFill>
                <a:schemeClr val="bg2"/>
              </a:solidFill>
            </a:endParaRPr>
          </a:p>
        </p:txBody>
      </p:sp>
    </p:spTree>
    <p:extLst>
      <p:ext uri="{BB962C8B-B14F-4D97-AF65-F5344CB8AC3E}">
        <p14:creationId xmlns:p14="http://schemas.microsoft.com/office/powerpoint/2010/main" val="273019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98920" y="908720"/>
            <a:ext cx="8919069" cy="5759450"/>
          </a:xfrm>
        </p:spPr>
        <p:txBody>
          <a:bodyPr/>
          <a:lstStyle/>
          <a:p>
            <a:pPr>
              <a:buFont typeface="Wingdings" pitchFamily="2" charset="2"/>
              <a:buNone/>
            </a:pPr>
            <a:r>
              <a:rPr lang="pt-BR" b="0" i="0" dirty="0">
                <a:solidFill>
                  <a:schemeClr val="hlink"/>
                </a:solidFill>
              </a:rPr>
              <a:t>	Vejamos o porquê disso...</a:t>
            </a:r>
          </a:p>
          <a:p>
            <a:pPr>
              <a:buFont typeface="Wingdings" pitchFamily="2" charset="2"/>
              <a:buNone/>
            </a:pPr>
            <a:r>
              <a:rPr lang="pt-BR" b="0" i="0" dirty="0"/>
              <a:t>	</a:t>
            </a:r>
          </a:p>
          <a:p>
            <a:pPr>
              <a:buFont typeface="Wingdings" pitchFamily="2" charset="2"/>
              <a:buNone/>
            </a:pPr>
            <a:r>
              <a:rPr lang="pt-BR" b="0" i="0" dirty="0"/>
              <a:t>	Enquanto o modelo entidade-relacionamento é uma técnica de modelo de banco de dados relacional normalizado que enfatiza a eliminação das redundâncias de dados no projeto. Esse modelo é de certa forma derivado das técnicas de montagem de banco de dados relacional, portanto é facilmente mantido e completado.</a:t>
            </a:r>
          </a:p>
          <a:p>
            <a:pPr>
              <a:buFont typeface="Wingdings" pitchFamily="2" charset="2"/>
              <a:buNone/>
            </a:pPr>
            <a:r>
              <a:rPr lang="pt-BR" b="0" i="0" dirty="0"/>
              <a:t>	</a:t>
            </a:r>
          </a:p>
        </p:txBody>
      </p:sp>
      <p:pic>
        <p:nvPicPr>
          <p:cNvPr id="12291" name="Picture 4"/>
          <p:cNvPicPr>
            <a:picLocks noChangeAspect="1" noChangeArrowheads="1"/>
          </p:cNvPicPr>
          <p:nvPr/>
        </p:nvPicPr>
        <p:blipFill>
          <a:blip r:embed="rId2" cstate="print"/>
          <a:srcRect/>
          <a:stretch>
            <a:fillRect/>
          </a:stretch>
        </p:blipFill>
        <p:spPr bwMode="auto">
          <a:xfrm>
            <a:off x="7308304" y="5543550"/>
            <a:ext cx="952500" cy="1314450"/>
          </a:xfrm>
          <a:prstGeom prst="rect">
            <a:avLst/>
          </a:prstGeom>
          <a:noFill/>
          <a:ln w="9525">
            <a:noFill/>
            <a:miter lim="800000"/>
            <a:headEnd/>
            <a:tailEnd/>
          </a:ln>
        </p:spPr>
      </p:pic>
      <p:sp>
        <p:nvSpPr>
          <p:cNvPr id="6" name="Rectangle 2"/>
          <p:cNvSpPr>
            <a:spLocks noGrp="1" noChangeArrowheads="1"/>
          </p:cNvSpPr>
          <p:nvPr>
            <p:ph type="title"/>
          </p:nvPr>
        </p:nvSpPr>
        <p:spPr>
          <a:xfrm>
            <a:off x="-108520" y="116632"/>
            <a:ext cx="7313613" cy="424732"/>
          </a:xfrm>
        </p:spPr>
        <p:txBody>
          <a:bodyPr>
            <a:normAutofit/>
          </a:bodyPr>
          <a:lstStyle/>
          <a:p>
            <a:pPr algn="l"/>
            <a:r>
              <a:rPr lang="pt-BR" sz="2400" i="0" dirty="0">
                <a:solidFill>
                  <a:schemeClr val="bg2"/>
                </a:solidFill>
              </a:rPr>
              <a:t>Conceituação de </a:t>
            </a:r>
            <a:r>
              <a:rPr lang="pt-BR" sz="2400" i="0" dirty="0" err="1">
                <a:solidFill>
                  <a:schemeClr val="bg2"/>
                </a:solidFill>
              </a:rPr>
              <a:t>Kimball</a:t>
            </a:r>
            <a:endParaRPr lang="pt-BR" sz="2400" i="0" dirty="0">
              <a:solidFill>
                <a:schemeClr val="bg2"/>
              </a:solidFill>
            </a:endParaRPr>
          </a:p>
        </p:txBody>
      </p:sp>
    </p:spTree>
    <p:extLst>
      <p:ext uri="{BB962C8B-B14F-4D97-AF65-F5344CB8AC3E}">
        <p14:creationId xmlns:p14="http://schemas.microsoft.com/office/powerpoint/2010/main" val="836469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cstate="print"/>
          <a:srcRect/>
          <a:stretch>
            <a:fillRect/>
          </a:stretch>
        </p:blipFill>
        <p:spPr bwMode="auto">
          <a:xfrm>
            <a:off x="223984" y="648822"/>
            <a:ext cx="8512175" cy="3106738"/>
          </a:xfrm>
          <a:prstGeom prst="rect">
            <a:avLst/>
          </a:prstGeom>
          <a:noFill/>
          <a:ln w="9525">
            <a:noFill/>
            <a:miter lim="800000"/>
            <a:headEnd/>
            <a:tailEnd/>
          </a:ln>
        </p:spPr>
      </p:pic>
      <p:sp>
        <p:nvSpPr>
          <p:cNvPr id="13316" name="Rectangle 4"/>
          <p:cNvSpPr>
            <a:spLocks noGrp="1" noChangeArrowheads="1"/>
          </p:cNvSpPr>
          <p:nvPr>
            <p:ph type="body" idx="1"/>
          </p:nvPr>
        </p:nvSpPr>
        <p:spPr>
          <a:xfrm>
            <a:off x="141843" y="4005064"/>
            <a:ext cx="8676455" cy="2519363"/>
          </a:xfrm>
          <a:noFill/>
        </p:spPr>
        <p:txBody>
          <a:bodyPr>
            <a:normAutofit/>
          </a:bodyPr>
          <a:lstStyle/>
          <a:p>
            <a:pPr>
              <a:buFont typeface="Wingdings" pitchFamily="2" charset="2"/>
              <a:buNone/>
            </a:pPr>
            <a:r>
              <a:rPr lang="pt-BR" b="0" i="0" dirty="0"/>
              <a:t>	No exemplo, nota-se que através da busca das entidades e de seus relacionamentos, é possível modelar um DW voltado à compreensão do negócio.</a:t>
            </a:r>
          </a:p>
          <a:p>
            <a:pPr>
              <a:buFont typeface="Wingdings" pitchFamily="2" charset="2"/>
              <a:buNone/>
            </a:pPr>
            <a:r>
              <a:rPr lang="pt-BR" b="0" i="0" dirty="0"/>
              <a:t>	Contudo, essa abordagem é mais tecnicista do que voltada ao negócio, o que compromete seus resultados.</a:t>
            </a:r>
          </a:p>
        </p:txBody>
      </p:sp>
      <p:sp>
        <p:nvSpPr>
          <p:cNvPr id="6" name="Rectangle 2"/>
          <p:cNvSpPr txBox="1">
            <a:spLocks noChangeArrowheads="1"/>
          </p:cNvSpPr>
          <p:nvPr/>
        </p:nvSpPr>
        <p:spPr bwMode="auto">
          <a:xfrm>
            <a:off x="0" y="199614"/>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lnSpc>
                <a:spcPct val="90000"/>
              </a:lnSpc>
              <a:defRPr/>
            </a:pPr>
            <a:r>
              <a:rPr lang="pt-BR" sz="2400" i="0" dirty="0">
                <a:solidFill>
                  <a:schemeClr val="bg2"/>
                </a:solidFill>
              </a:rPr>
              <a:t>Conceituação de </a:t>
            </a:r>
            <a:r>
              <a:rPr lang="pt-BR" sz="2400" i="0" dirty="0" err="1">
                <a:solidFill>
                  <a:schemeClr val="bg2"/>
                </a:solidFill>
              </a:rPr>
              <a:t>Kimball</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pic>
        <p:nvPicPr>
          <p:cNvPr id="5" name="Picture 7"/>
          <p:cNvPicPr>
            <a:picLocks noChangeAspect="1" noChangeArrowheads="1"/>
          </p:cNvPicPr>
          <p:nvPr/>
        </p:nvPicPr>
        <p:blipFill>
          <a:blip r:embed="rId3" cstate="print"/>
          <a:srcRect/>
          <a:stretch>
            <a:fillRect/>
          </a:stretch>
        </p:blipFill>
        <p:spPr bwMode="auto">
          <a:xfrm>
            <a:off x="7452320" y="5541136"/>
            <a:ext cx="952500" cy="1314450"/>
          </a:xfrm>
          <a:prstGeom prst="rect">
            <a:avLst/>
          </a:prstGeom>
          <a:noFill/>
          <a:ln w="9525">
            <a:noFill/>
            <a:miter lim="800000"/>
            <a:headEnd/>
            <a:tailEnd/>
          </a:ln>
        </p:spPr>
      </p:pic>
    </p:spTree>
    <p:extLst>
      <p:ext uri="{BB962C8B-B14F-4D97-AF65-F5344CB8AC3E}">
        <p14:creationId xmlns:p14="http://schemas.microsoft.com/office/powerpoint/2010/main" val="282337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0825" y="951354"/>
            <a:ext cx="7313613" cy="480131"/>
          </a:xfrm>
        </p:spPr>
        <p:txBody>
          <a:bodyPr>
            <a:normAutofit/>
          </a:bodyPr>
          <a:lstStyle/>
          <a:p>
            <a:r>
              <a:rPr lang="pt-BR" sz="2800" dirty="0"/>
              <a:t>Características do Modelo E-R</a:t>
            </a:r>
          </a:p>
        </p:txBody>
      </p:sp>
      <p:sp>
        <p:nvSpPr>
          <p:cNvPr id="14339" name="Rectangle 3"/>
          <p:cNvSpPr>
            <a:spLocks noGrp="1" noChangeArrowheads="1"/>
          </p:cNvSpPr>
          <p:nvPr>
            <p:ph type="body" idx="1"/>
          </p:nvPr>
        </p:nvSpPr>
        <p:spPr>
          <a:xfrm>
            <a:off x="13268" y="951354"/>
            <a:ext cx="8807203" cy="4851400"/>
          </a:xfrm>
        </p:spPr>
        <p:txBody>
          <a:bodyPr/>
          <a:lstStyle/>
          <a:p>
            <a:r>
              <a:rPr lang="pt-BR" b="0" i="0" dirty="0"/>
              <a:t>No modelo E-R, se observa que há uma fortíssima semelhança entre o projeto de um banco de dados voltados ao controle de transações diárias, excetuado o fato da união desses dados a outros mais gerenciais, como os representados pelas entidades de Canais e de Distribuidores.</a:t>
            </a:r>
          </a:p>
        </p:txBody>
      </p:sp>
      <p:sp>
        <p:nvSpPr>
          <p:cNvPr id="5" name="Rectangle 2"/>
          <p:cNvSpPr txBox="1">
            <a:spLocks noChangeArrowheads="1"/>
          </p:cNvSpPr>
          <p:nvPr/>
        </p:nvSpPr>
        <p:spPr bwMode="auto">
          <a:xfrm>
            <a:off x="-12441" y="76711"/>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lnSpc>
                <a:spcPct val="90000"/>
              </a:lnSpc>
              <a:defRPr/>
            </a:pPr>
            <a:r>
              <a:rPr lang="pt-BR" sz="2400" i="0" dirty="0">
                <a:solidFill>
                  <a:schemeClr val="bg2"/>
                </a:solidFill>
              </a:rPr>
              <a:t>Conceituação de </a:t>
            </a:r>
            <a:r>
              <a:rPr lang="pt-BR" sz="2400" i="0" dirty="0" err="1">
                <a:solidFill>
                  <a:schemeClr val="bg2"/>
                </a:solidFill>
              </a:rPr>
              <a:t>Kimball</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pic>
        <p:nvPicPr>
          <p:cNvPr id="6" name="Picture 7"/>
          <p:cNvPicPr>
            <a:picLocks noChangeAspect="1" noChangeArrowheads="1"/>
          </p:cNvPicPr>
          <p:nvPr/>
        </p:nvPicPr>
        <p:blipFill>
          <a:blip r:embed="rId2" cstate="print"/>
          <a:srcRect/>
          <a:stretch>
            <a:fillRect/>
          </a:stretch>
        </p:blipFill>
        <p:spPr bwMode="auto">
          <a:xfrm>
            <a:off x="7452320" y="5445224"/>
            <a:ext cx="952500" cy="1314450"/>
          </a:xfrm>
          <a:prstGeom prst="rect">
            <a:avLst/>
          </a:prstGeom>
          <a:noFill/>
          <a:ln w="9525">
            <a:noFill/>
            <a:miter lim="800000"/>
            <a:headEnd/>
            <a:tailEnd/>
          </a:ln>
        </p:spPr>
      </p:pic>
    </p:spTree>
    <p:extLst>
      <p:ext uri="{BB962C8B-B14F-4D97-AF65-F5344CB8AC3E}">
        <p14:creationId xmlns:p14="http://schemas.microsoft.com/office/powerpoint/2010/main" val="4167170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7106" y="836712"/>
            <a:ext cx="8803366" cy="5688112"/>
          </a:xfrm>
        </p:spPr>
        <p:txBody>
          <a:bodyPr/>
          <a:lstStyle/>
          <a:p>
            <a:r>
              <a:rPr lang="pt-BR" b="0" i="0" dirty="0"/>
              <a:t>Nesse tipo de modelo o acesso é realizado campo a campo. Não há uma adequação maior a forma como o usuário navega, pois há uma separação lógica entre os movimentos e os cadastros.</a:t>
            </a:r>
          </a:p>
          <a:p>
            <a:r>
              <a:rPr lang="pt-BR" b="0" i="0" dirty="0"/>
              <a:t>Este tipo de situação, frequentemente está em desacordo as exigências de flexibilidade desejadas pelos usuários, portanto exige um projeto mais consistente, pois é grande a possibilidade dos usuários “se perderem” na navegação.</a:t>
            </a:r>
          </a:p>
          <a:p>
            <a:r>
              <a:rPr lang="pt-BR" b="0" i="0" dirty="0"/>
              <a:t>Por outro lado, na medida em que a replicação dos dados é controlada, ocorre uma (pequena) economia de espaço.</a:t>
            </a:r>
          </a:p>
        </p:txBody>
      </p:sp>
      <p:sp>
        <p:nvSpPr>
          <p:cNvPr id="5" name="Rectangle 2"/>
          <p:cNvSpPr txBox="1">
            <a:spLocks noChangeArrowheads="1"/>
          </p:cNvSpPr>
          <p:nvPr/>
        </p:nvSpPr>
        <p:spPr bwMode="auto">
          <a:xfrm>
            <a:off x="0" y="6135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lnSpc>
                <a:spcPct val="90000"/>
              </a:lnSpc>
              <a:defRPr/>
            </a:pPr>
            <a:r>
              <a:rPr lang="pt-BR" sz="2400" i="0" dirty="0">
                <a:solidFill>
                  <a:schemeClr val="bg2"/>
                </a:solidFill>
              </a:rPr>
              <a:t>Conceituação de </a:t>
            </a:r>
            <a:r>
              <a:rPr lang="pt-BR" sz="2400" i="0" dirty="0" err="1">
                <a:solidFill>
                  <a:schemeClr val="bg2"/>
                </a:solidFill>
              </a:rPr>
              <a:t>Kimball</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7346060" y="5445224"/>
            <a:ext cx="952500" cy="1314450"/>
          </a:xfrm>
          <a:prstGeom prst="rect">
            <a:avLst/>
          </a:prstGeom>
          <a:noFill/>
          <a:ln w="9525">
            <a:noFill/>
            <a:miter lim="800000"/>
            <a:headEnd/>
            <a:tailEnd/>
          </a:ln>
        </p:spPr>
      </p:pic>
    </p:spTree>
    <p:extLst>
      <p:ext uri="{BB962C8B-B14F-4D97-AF65-F5344CB8AC3E}">
        <p14:creationId xmlns:p14="http://schemas.microsoft.com/office/powerpoint/2010/main" val="286871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8728" y="836712"/>
            <a:ext cx="8801422" cy="5832475"/>
          </a:xfrm>
        </p:spPr>
        <p:txBody>
          <a:bodyPr/>
          <a:lstStyle/>
          <a:p>
            <a:pPr>
              <a:buFont typeface="Wingdings" pitchFamily="2" charset="2"/>
              <a:buNone/>
            </a:pPr>
            <a:r>
              <a:rPr lang="pt-BR" b="0" i="0" dirty="0"/>
              <a:t>	Já a abordagem dimensional resulta em um projeto de banco de dados voltado a otimização da performance nos caminhos previstos para o acesso aos dados pelos usuários. </a:t>
            </a:r>
          </a:p>
          <a:p>
            <a:pPr>
              <a:buFont typeface="Wingdings" pitchFamily="2" charset="2"/>
              <a:buNone/>
            </a:pPr>
            <a:r>
              <a:rPr lang="pt-BR" b="0" i="0" dirty="0"/>
              <a:t>	Assim vários cálculos intermediários são armazenados, criando úteis redundâncias que tornam possível evitar-se cálculos repetitivos.</a:t>
            </a:r>
          </a:p>
          <a:p>
            <a:pPr>
              <a:buFont typeface="Wingdings" pitchFamily="2" charset="2"/>
              <a:buNone/>
            </a:pPr>
            <a:endParaRPr lang="pt-BR" b="0" i="0" dirty="0"/>
          </a:p>
          <a:p>
            <a:endParaRPr lang="pt-BR" b="0" i="0" dirty="0"/>
          </a:p>
        </p:txBody>
      </p:sp>
      <p:pic>
        <p:nvPicPr>
          <p:cNvPr id="16387" name="Picture 7"/>
          <p:cNvPicPr>
            <a:picLocks noChangeAspect="1" noChangeArrowheads="1"/>
          </p:cNvPicPr>
          <p:nvPr/>
        </p:nvPicPr>
        <p:blipFill>
          <a:blip r:embed="rId2" cstate="print"/>
          <a:srcRect/>
          <a:stretch>
            <a:fillRect/>
          </a:stretch>
        </p:blipFill>
        <p:spPr bwMode="auto">
          <a:xfrm>
            <a:off x="7867650" y="5499100"/>
            <a:ext cx="952500" cy="1314450"/>
          </a:xfrm>
          <a:prstGeom prst="rect">
            <a:avLst/>
          </a:prstGeom>
          <a:noFill/>
          <a:ln w="9525">
            <a:noFill/>
            <a:miter lim="800000"/>
            <a:headEnd/>
            <a:tailEnd/>
          </a:ln>
        </p:spPr>
      </p:pic>
      <p:sp>
        <p:nvSpPr>
          <p:cNvPr id="6" name="Rectangle 2"/>
          <p:cNvSpPr>
            <a:spLocks noGrp="1" noChangeArrowheads="1"/>
          </p:cNvSpPr>
          <p:nvPr>
            <p:ph type="title"/>
          </p:nvPr>
        </p:nvSpPr>
        <p:spPr>
          <a:xfrm>
            <a:off x="9938" y="116632"/>
            <a:ext cx="7313613" cy="424732"/>
          </a:xfrm>
        </p:spPr>
        <p:txBody>
          <a:bodyPr>
            <a:normAutofit/>
          </a:bodyPr>
          <a:lstStyle/>
          <a:p>
            <a:pPr algn="l"/>
            <a:r>
              <a:rPr lang="pt-BR" sz="2400" i="0" dirty="0">
                <a:solidFill>
                  <a:schemeClr val="bg2"/>
                </a:solidFill>
              </a:rPr>
              <a:t>Conceituação de </a:t>
            </a:r>
            <a:r>
              <a:rPr lang="pt-BR" sz="2400" i="0" dirty="0" err="1">
                <a:solidFill>
                  <a:schemeClr val="bg2"/>
                </a:solidFill>
              </a:rPr>
              <a:t>Kimball</a:t>
            </a:r>
            <a:endParaRPr lang="pt-BR" sz="2400" i="0" dirty="0">
              <a:solidFill>
                <a:schemeClr val="bg2"/>
              </a:solidFill>
            </a:endParaRPr>
          </a:p>
        </p:txBody>
      </p:sp>
    </p:spTree>
    <p:extLst>
      <p:ext uri="{BB962C8B-B14F-4D97-AF65-F5344CB8AC3E}">
        <p14:creationId xmlns:p14="http://schemas.microsoft.com/office/powerpoint/2010/main" val="150774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pt-BR"/>
              <a:t>Agenda</a:t>
            </a:r>
          </a:p>
        </p:txBody>
      </p:sp>
      <p:sp>
        <p:nvSpPr>
          <p:cNvPr id="31746" name="Rectangle 3"/>
          <p:cNvSpPr>
            <a:spLocks noGrp="1" noChangeArrowheads="1"/>
          </p:cNvSpPr>
          <p:nvPr>
            <p:ph type="body" idx="1"/>
          </p:nvPr>
        </p:nvSpPr>
        <p:spPr>
          <a:xfrm>
            <a:off x="0" y="701824"/>
            <a:ext cx="9036496" cy="5967536"/>
          </a:xfrm>
        </p:spPr>
        <p:txBody>
          <a:bodyPr>
            <a:normAutofit fontScale="85000" lnSpcReduction="20000"/>
          </a:bodyPr>
          <a:lstStyle/>
          <a:p>
            <a:pPr>
              <a:lnSpc>
                <a:spcPct val="110000"/>
              </a:lnSpc>
              <a:buFont typeface="Wingdings" pitchFamily="2" charset="2"/>
              <a:buNone/>
            </a:pPr>
            <a:r>
              <a:rPr lang="pt-BR" sz="1800" b="0" i="0" dirty="0"/>
              <a:t>	</a:t>
            </a:r>
            <a:r>
              <a:rPr lang="pt-BR" sz="1800" i="0" dirty="0"/>
              <a:t>Overview: Modelagem Dimensional</a:t>
            </a:r>
          </a:p>
          <a:p>
            <a:pPr lvl="1">
              <a:lnSpc>
                <a:spcPct val="110000"/>
              </a:lnSpc>
            </a:pPr>
            <a:r>
              <a:rPr lang="pt-BR" b="0" i="0" dirty="0"/>
              <a:t>Conceitos Básicos da Modelagem Dimensional e OLAP</a:t>
            </a:r>
          </a:p>
          <a:p>
            <a:pPr lvl="1">
              <a:lnSpc>
                <a:spcPct val="110000"/>
              </a:lnSpc>
            </a:pPr>
            <a:r>
              <a:rPr lang="pt-BR" b="0" i="0" dirty="0"/>
              <a:t>Exemplo Introdutório</a:t>
            </a:r>
          </a:p>
          <a:p>
            <a:pPr lvl="1">
              <a:lnSpc>
                <a:spcPct val="110000"/>
              </a:lnSpc>
            </a:pPr>
            <a:r>
              <a:rPr lang="pt-BR" b="0" i="0" dirty="0"/>
              <a:t>Exemplo Conceitual</a:t>
            </a:r>
          </a:p>
          <a:p>
            <a:pPr lvl="1">
              <a:lnSpc>
                <a:spcPct val="110000"/>
              </a:lnSpc>
            </a:pPr>
            <a:endParaRPr lang="pt-BR" b="0" i="0" dirty="0"/>
          </a:p>
          <a:p>
            <a:pPr marL="457200" lvl="1" indent="0">
              <a:lnSpc>
                <a:spcPct val="110000"/>
              </a:lnSpc>
              <a:buNone/>
            </a:pPr>
            <a:r>
              <a:rPr lang="pt-BR" i="0" dirty="0"/>
              <a:t>Fundamentos da Modelagem Dimensional</a:t>
            </a:r>
          </a:p>
          <a:p>
            <a:pPr lvl="1">
              <a:lnSpc>
                <a:spcPct val="110000"/>
              </a:lnSpc>
              <a:spcBef>
                <a:spcPct val="0"/>
              </a:spcBef>
            </a:pPr>
            <a:r>
              <a:rPr lang="pt-BR" b="0" i="0" dirty="0"/>
              <a:t>Aspectos tecnológicos e filosóficos</a:t>
            </a:r>
          </a:p>
          <a:p>
            <a:pPr lvl="1">
              <a:lnSpc>
                <a:spcPct val="110000"/>
              </a:lnSpc>
              <a:spcBef>
                <a:spcPct val="0"/>
              </a:spcBef>
            </a:pPr>
            <a:r>
              <a:rPr lang="pt-BR" b="0" i="0" dirty="0"/>
              <a:t>Conceitos Básicos</a:t>
            </a:r>
          </a:p>
          <a:p>
            <a:pPr lvl="1">
              <a:lnSpc>
                <a:spcPct val="110000"/>
              </a:lnSpc>
              <a:spcBef>
                <a:spcPct val="0"/>
              </a:spcBef>
            </a:pPr>
            <a:r>
              <a:rPr lang="pt-BR" b="0" i="0" dirty="0"/>
              <a:t>Introdução à Modelagem Dimensional</a:t>
            </a:r>
          </a:p>
          <a:p>
            <a:pPr lvl="1">
              <a:lnSpc>
                <a:spcPct val="110000"/>
              </a:lnSpc>
              <a:spcBef>
                <a:spcPct val="0"/>
              </a:spcBef>
            </a:pPr>
            <a:r>
              <a:rPr lang="pt-BR" b="0" i="0" dirty="0"/>
              <a:t>Metodologia</a:t>
            </a:r>
          </a:p>
          <a:p>
            <a:pPr lvl="1">
              <a:lnSpc>
                <a:spcPct val="110000"/>
              </a:lnSpc>
              <a:spcBef>
                <a:spcPct val="0"/>
              </a:spcBef>
            </a:pPr>
            <a:endParaRPr lang="pt-BR" b="0" i="0" dirty="0"/>
          </a:p>
          <a:p>
            <a:pPr marL="457200" lvl="1" indent="0">
              <a:lnSpc>
                <a:spcPct val="110000"/>
              </a:lnSpc>
              <a:spcBef>
                <a:spcPct val="0"/>
              </a:spcBef>
              <a:buNone/>
            </a:pPr>
            <a:r>
              <a:rPr lang="pt-BR" i="0" dirty="0"/>
              <a:t>Exemplo Básico de Varejo</a:t>
            </a:r>
          </a:p>
          <a:p>
            <a:pPr marL="0" indent="0">
              <a:lnSpc>
                <a:spcPct val="110000"/>
              </a:lnSpc>
              <a:spcBef>
                <a:spcPts val="600"/>
              </a:spcBef>
              <a:buNone/>
            </a:pPr>
            <a:r>
              <a:rPr lang="pt-BR" sz="2800" dirty="0"/>
              <a:t>    </a:t>
            </a:r>
            <a:r>
              <a:rPr lang="pt-BR" sz="1800" i="0" dirty="0"/>
              <a:t>“Cartilha” da Modelagem Dimensional</a:t>
            </a:r>
          </a:p>
          <a:p>
            <a:pPr lvl="1">
              <a:lnSpc>
                <a:spcPct val="110000"/>
              </a:lnSpc>
              <a:spcBef>
                <a:spcPts val="600"/>
              </a:spcBef>
              <a:buFontTx/>
              <a:buChar char="-"/>
            </a:pPr>
            <a:r>
              <a:rPr lang="pt-BR" b="0" i="0" dirty="0"/>
              <a:t>Conceitos Básicos</a:t>
            </a:r>
          </a:p>
          <a:p>
            <a:pPr lvl="1">
              <a:lnSpc>
                <a:spcPct val="110000"/>
              </a:lnSpc>
              <a:spcBef>
                <a:spcPts val="600"/>
              </a:spcBef>
              <a:buFontTx/>
              <a:buChar char="-"/>
            </a:pPr>
            <a:r>
              <a:rPr lang="pt-BR" b="0" i="0" dirty="0"/>
              <a:t>Objetivos</a:t>
            </a:r>
          </a:p>
          <a:p>
            <a:pPr lvl="1">
              <a:lnSpc>
                <a:spcPct val="110000"/>
              </a:lnSpc>
              <a:spcBef>
                <a:spcPts val="600"/>
              </a:spcBef>
              <a:buFontTx/>
              <a:buChar char="-"/>
            </a:pPr>
            <a:r>
              <a:rPr lang="pt-BR" b="0" i="0" dirty="0"/>
              <a:t>Papel do Gerente</a:t>
            </a:r>
          </a:p>
          <a:p>
            <a:pPr lvl="1">
              <a:lnSpc>
                <a:spcPct val="110000"/>
              </a:lnSpc>
              <a:spcBef>
                <a:spcPts val="600"/>
              </a:spcBef>
              <a:buFontTx/>
              <a:buChar char="-"/>
            </a:pPr>
            <a:r>
              <a:rPr lang="pt-BR" b="0" i="0" dirty="0"/>
              <a:t>Elementos Arquiteturais Básicos</a:t>
            </a:r>
          </a:p>
          <a:p>
            <a:pPr lvl="1">
              <a:lnSpc>
                <a:spcPct val="110000"/>
              </a:lnSpc>
              <a:spcBef>
                <a:spcPts val="600"/>
              </a:spcBef>
              <a:buFontTx/>
              <a:buChar char="-"/>
            </a:pPr>
            <a:r>
              <a:rPr lang="pt-BR" b="0" i="0" dirty="0"/>
              <a:t>Os 9 passos adaptados da proposta de </a:t>
            </a:r>
            <a:r>
              <a:rPr lang="pt-BR" b="0" i="0" dirty="0" err="1"/>
              <a:t>Kimball</a:t>
            </a:r>
            <a:endParaRPr lang="pt-BR" b="0" i="0" dirty="0"/>
          </a:p>
          <a:p>
            <a:pPr marL="457200" lvl="1" indent="0">
              <a:lnSpc>
                <a:spcPct val="110000"/>
              </a:lnSpc>
              <a:spcBef>
                <a:spcPts val="600"/>
              </a:spcBef>
              <a:buNone/>
            </a:pPr>
            <a:r>
              <a:rPr lang="pt-BR" i="0" dirty="0"/>
              <a:t>Repensando o exemplo Básico de Varejo</a:t>
            </a:r>
          </a:p>
          <a:p>
            <a:pPr marL="457200" lvl="1" indent="0">
              <a:lnSpc>
                <a:spcPct val="110000"/>
              </a:lnSpc>
              <a:spcBef>
                <a:spcPts val="600"/>
              </a:spcBef>
              <a:buNone/>
            </a:pPr>
            <a:r>
              <a:rPr lang="pt-BR" i="0" dirty="0"/>
              <a:t>O case Supermercado</a:t>
            </a:r>
          </a:p>
          <a:p>
            <a:pPr marL="457200" lvl="1" indent="0">
              <a:lnSpc>
                <a:spcPct val="110000"/>
              </a:lnSpc>
              <a:spcBef>
                <a:spcPts val="600"/>
              </a:spcBef>
              <a:buNone/>
            </a:pPr>
            <a:r>
              <a:rPr lang="pt-BR" i="0" dirty="0"/>
              <a:t>Modelando um Supermercado</a:t>
            </a:r>
          </a:p>
          <a:p>
            <a:pPr marL="457200" lvl="1" indent="0">
              <a:lnSpc>
                <a:spcPct val="110000"/>
              </a:lnSpc>
              <a:spcBef>
                <a:spcPts val="600"/>
              </a:spcBef>
              <a:buNone/>
            </a:pPr>
            <a:endParaRPr lang="pt-BR" i="0" dirty="0"/>
          </a:p>
        </p:txBody>
      </p:sp>
      <p:sp>
        <p:nvSpPr>
          <p:cNvPr id="4" name="CaixaDeTexto 3"/>
          <p:cNvSpPr txBox="1"/>
          <p:nvPr/>
        </p:nvSpPr>
        <p:spPr>
          <a:xfrm>
            <a:off x="0" y="0"/>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extLst>
      <p:ext uri="{BB962C8B-B14F-4D97-AF65-F5344CB8AC3E}">
        <p14:creationId xmlns:p14="http://schemas.microsoft.com/office/powerpoint/2010/main" val="4161175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6387" name="Picture 7"/>
          <p:cNvPicPr>
            <a:picLocks noChangeAspect="1" noChangeArrowheads="1"/>
          </p:cNvPicPr>
          <p:nvPr/>
        </p:nvPicPr>
        <p:blipFill>
          <a:blip r:embed="rId2" cstate="print"/>
          <a:srcRect/>
          <a:stretch>
            <a:fillRect/>
          </a:stretch>
        </p:blipFill>
        <p:spPr bwMode="auto">
          <a:xfrm>
            <a:off x="7492269" y="5733256"/>
            <a:ext cx="799010" cy="1102634"/>
          </a:xfrm>
          <a:prstGeom prst="rect">
            <a:avLst/>
          </a:prstGeom>
          <a:noFill/>
          <a:ln w="9525">
            <a:noFill/>
            <a:miter lim="800000"/>
            <a:headEnd/>
            <a:tailEnd/>
          </a:ln>
        </p:spPr>
      </p:pic>
      <p:sp>
        <p:nvSpPr>
          <p:cNvPr id="6" name="Rectangle 2"/>
          <p:cNvSpPr>
            <a:spLocks noGrp="1" noChangeArrowheads="1"/>
          </p:cNvSpPr>
          <p:nvPr>
            <p:ph type="title"/>
          </p:nvPr>
        </p:nvSpPr>
        <p:spPr>
          <a:xfrm>
            <a:off x="9938" y="116632"/>
            <a:ext cx="7313613" cy="424732"/>
          </a:xfrm>
        </p:spPr>
        <p:txBody>
          <a:bodyPr>
            <a:normAutofit/>
          </a:bodyPr>
          <a:lstStyle/>
          <a:p>
            <a:pPr algn="l"/>
            <a:r>
              <a:rPr lang="pt-BR" sz="2400" i="0" dirty="0">
                <a:solidFill>
                  <a:schemeClr val="bg2"/>
                </a:solidFill>
              </a:rPr>
              <a:t>Comparando Ideias</a:t>
            </a:r>
          </a:p>
        </p:txBody>
      </p:sp>
      <p:pic>
        <p:nvPicPr>
          <p:cNvPr id="5" name="Picture 5"/>
          <p:cNvPicPr>
            <a:picLocks noChangeAspect="1" noChangeArrowheads="1"/>
          </p:cNvPicPr>
          <p:nvPr/>
        </p:nvPicPr>
        <p:blipFill>
          <a:blip r:embed="rId3" cstate="print"/>
          <a:srcRect/>
          <a:stretch>
            <a:fillRect/>
          </a:stretch>
        </p:blipFill>
        <p:spPr bwMode="auto">
          <a:xfrm>
            <a:off x="653002" y="5733256"/>
            <a:ext cx="886459" cy="1021560"/>
          </a:xfrm>
          <a:prstGeom prst="rect">
            <a:avLst/>
          </a:prstGeom>
          <a:noFill/>
          <a:ln w="9525">
            <a:noFill/>
            <a:miter lim="800000"/>
            <a:headEnd/>
            <a:tailEnd/>
          </a:ln>
        </p:spPr>
      </p:pic>
      <p:sp>
        <p:nvSpPr>
          <p:cNvPr id="7" name="CaixaDeTexto 6"/>
          <p:cNvSpPr txBox="1"/>
          <p:nvPr/>
        </p:nvSpPr>
        <p:spPr>
          <a:xfrm>
            <a:off x="-24881" y="943725"/>
            <a:ext cx="4850094" cy="369332"/>
          </a:xfrm>
          <a:prstGeom prst="rect">
            <a:avLst/>
          </a:prstGeom>
          <a:noFill/>
        </p:spPr>
        <p:txBody>
          <a:bodyPr wrap="square" rtlCol="0">
            <a:spAutoFit/>
          </a:bodyPr>
          <a:lstStyle/>
          <a:p>
            <a:r>
              <a:rPr lang="pt-BR" dirty="0">
                <a:solidFill>
                  <a:schemeClr val="bg2"/>
                </a:solidFill>
              </a:rPr>
              <a:t>Metodologia</a:t>
            </a:r>
          </a:p>
        </p:txBody>
      </p:sp>
      <p:pic>
        <p:nvPicPr>
          <p:cNvPr id="2" name="Imagem 1"/>
          <p:cNvPicPr>
            <a:picLocks noChangeAspect="1"/>
          </p:cNvPicPr>
          <p:nvPr/>
        </p:nvPicPr>
        <p:blipFill>
          <a:blip r:embed="rId4"/>
          <a:stretch>
            <a:fillRect/>
          </a:stretch>
        </p:blipFill>
        <p:spPr>
          <a:xfrm>
            <a:off x="0" y="1292067"/>
            <a:ext cx="9144000" cy="4273866"/>
          </a:xfrm>
          <a:prstGeom prst="rect">
            <a:avLst/>
          </a:prstGeom>
        </p:spPr>
      </p:pic>
    </p:spTree>
    <p:extLst>
      <p:ext uri="{BB962C8B-B14F-4D97-AF65-F5344CB8AC3E}">
        <p14:creationId xmlns:p14="http://schemas.microsoft.com/office/powerpoint/2010/main" val="3836781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6387" name="Picture 7"/>
          <p:cNvPicPr>
            <a:picLocks noChangeAspect="1" noChangeArrowheads="1"/>
          </p:cNvPicPr>
          <p:nvPr/>
        </p:nvPicPr>
        <p:blipFill>
          <a:blip r:embed="rId2" cstate="print"/>
          <a:srcRect/>
          <a:stretch>
            <a:fillRect/>
          </a:stretch>
        </p:blipFill>
        <p:spPr bwMode="auto">
          <a:xfrm>
            <a:off x="7338779" y="5521440"/>
            <a:ext cx="952500" cy="1314450"/>
          </a:xfrm>
          <a:prstGeom prst="rect">
            <a:avLst/>
          </a:prstGeom>
          <a:noFill/>
          <a:ln w="9525">
            <a:noFill/>
            <a:miter lim="800000"/>
            <a:headEnd/>
            <a:tailEnd/>
          </a:ln>
        </p:spPr>
      </p:pic>
      <p:sp>
        <p:nvSpPr>
          <p:cNvPr id="6" name="Rectangle 2"/>
          <p:cNvSpPr>
            <a:spLocks noGrp="1" noChangeArrowheads="1"/>
          </p:cNvSpPr>
          <p:nvPr>
            <p:ph type="title"/>
          </p:nvPr>
        </p:nvSpPr>
        <p:spPr>
          <a:xfrm>
            <a:off x="9938" y="116632"/>
            <a:ext cx="7313613" cy="424732"/>
          </a:xfrm>
        </p:spPr>
        <p:txBody>
          <a:bodyPr>
            <a:normAutofit/>
          </a:bodyPr>
          <a:lstStyle/>
          <a:p>
            <a:pPr algn="l"/>
            <a:r>
              <a:rPr lang="pt-BR" sz="2400" i="0" dirty="0">
                <a:solidFill>
                  <a:schemeClr val="bg2"/>
                </a:solidFill>
              </a:rPr>
              <a:t>Comparando Ideias</a:t>
            </a:r>
          </a:p>
        </p:txBody>
      </p:sp>
      <p:pic>
        <p:nvPicPr>
          <p:cNvPr id="5" name="Picture 5"/>
          <p:cNvPicPr>
            <a:picLocks noChangeAspect="1" noChangeArrowheads="1"/>
          </p:cNvPicPr>
          <p:nvPr/>
        </p:nvPicPr>
        <p:blipFill>
          <a:blip r:embed="rId3" cstate="print"/>
          <a:srcRect/>
          <a:stretch>
            <a:fillRect/>
          </a:stretch>
        </p:blipFill>
        <p:spPr bwMode="auto">
          <a:xfrm>
            <a:off x="539552" y="5602514"/>
            <a:ext cx="999910" cy="1152302"/>
          </a:xfrm>
          <a:prstGeom prst="rect">
            <a:avLst/>
          </a:prstGeom>
          <a:noFill/>
          <a:ln w="9525">
            <a:noFill/>
            <a:miter lim="800000"/>
            <a:headEnd/>
            <a:tailEnd/>
          </a:ln>
        </p:spPr>
      </p:pic>
      <p:pic>
        <p:nvPicPr>
          <p:cNvPr id="11" name="Imagem 10"/>
          <p:cNvPicPr>
            <a:picLocks noChangeAspect="1"/>
          </p:cNvPicPr>
          <p:nvPr/>
        </p:nvPicPr>
        <p:blipFill>
          <a:blip r:embed="rId4"/>
          <a:stretch>
            <a:fillRect/>
          </a:stretch>
        </p:blipFill>
        <p:spPr>
          <a:xfrm>
            <a:off x="0" y="1329341"/>
            <a:ext cx="8999984" cy="3098655"/>
          </a:xfrm>
          <a:prstGeom prst="rect">
            <a:avLst/>
          </a:prstGeom>
        </p:spPr>
      </p:pic>
      <p:sp>
        <p:nvSpPr>
          <p:cNvPr id="12" name="CaixaDeTexto 11"/>
          <p:cNvSpPr txBox="1"/>
          <p:nvPr/>
        </p:nvSpPr>
        <p:spPr>
          <a:xfrm>
            <a:off x="-24881" y="943725"/>
            <a:ext cx="4850094" cy="369332"/>
          </a:xfrm>
          <a:prstGeom prst="rect">
            <a:avLst/>
          </a:prstGeom>
          <a:noFill/>
        </p:spPr>
        <p:txBody>
          <a:bodyPr wrap="square" rtlCol="0">
            <a:spAutoFit/>
          </a:bodyPr>
          <a:lstStyle/>
          <a:p>
            <a:r>
              <a:rPr lang="pt-BR" dirty="0">
                <a:solidFill>
                  <a:schemeClr val="bg2"/>
                </a:solidFill>
              </a:rPr>
              <a:t>Arquitetura</a:t>
            </a:r>
          </a:p>
        </p:txBody>
      </p:sp>
    </p:spTree>
    <p:extLst>
      <p:ext uri="{BB962C8B-B14F-4D97-AF65-F5344CB8AC3E}">
        <p14:creationId xmlns:p14="http://schemas.microsoft.com/office/powerpoint/2010/main" val="335333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6387" name="Picture 7"/>
          <p:cNvPicPr>
            <a:picLocks noChangeAspect="1" noChangeArrowheads="1"/>
          </p:cNvPicPr>
          <p:nvPr/>
        </p:nvPicPr>
        <p:blipFill>
          <a:blip r:embed="rId2" cstate="print"/>
          <a:srcRect/>
          <a:stretch>
            <a:fillRect/>
          </a:stretch>
        </p:blipFill>
        <p:spPr bwMode="auto">
          <a:xfrm>
            <a:off x="7338779" y="5521440"/>
            <a:ext cx="952500" cy="1314450"/>
          </a:xfrm>
          <a:prstGeom prst="rect">
            <a:avLst/>
          </a:prstGeom>
          <a:noFill/>
          <a:ln w="9525">
            <a:noFill/>
            <a:miter lim="800000"/>
            <a:headEnd/>
            <a:tailEnd/>
          </a:ln>
        </p:spPr>
      </p:pic>
      <p:sp>
        <p:nvSpPr>
          <p:cNvPr id="6" name="Rectangle 2"/>
          <p:cNvSpPr>
            <a:spLocks noGrp="1" noChangeArrowheads="1"/>
          </p:cNvSpPr>
          <p:nvPr>
            <p:ph type="title"/>
          </p:nvPr>
        </p:nvSpPr>
        <p:spPr>
          <a:xfrm>
            <a:off x="9938" y="116632"/>
            <a:ext cx="7313613" cy="424732"/>
          </a:xfrm>
        </p:spPr>
        <p:txBody>
          <a:bodyPr>
            <a:normAutofit/>
          </a:bodyPr>
          <a:lstStyle/>
          <a:p>
            <a:pPr algn="l"/>
            <a:r>
              <a:rPr lang="pt-BR" sz="2400" i="0" dirty="0">
                <a:solidFill>
                  <a:schemeClr val="bg2"/>
                </a:solidFill>
              </a:rPr>
              <a:t>Comparando Ideias</a:t>
            </a:r>
          </a:p>
        </p:txBody>
      </p:sp>
      <p:pic>
        <p:nvPicPr>
          <p:cNvPr id="5" name="Picture 5"/>
          <p:cNvPicPr>
            <a:picLocks noChangeAspect="1" noChangeArrowheads="1"/>
          </p:cNvPicPr>
          <p:nvPr/>
        </p:nvPicPr>
        <p:blipFill>
          <a:blip r:embed="rId3" cstate="print"/>
          <a:srcRect/>
          <a:stretch>
            <a:fillRect/>
          </a:stretch>
        </p:blipFill>
        <p:spPr bwMode="auto">
          <a:xfrm>
            <a:off x="539552" y="5602514"/>
            <a:ext cx="999910" cy="1152302"/>
          </a:xfrm>
          <a:prstGeom prst="rect">
            <a:avLst/>
          </a:prstGeom>
          <a:noFill/>
          <a:ln w="9525">
            <a:noFill/>
            <a:miter lim="800000"/>
            <a:headEnd/>
            <a:tailEnd/>
          </a:ln>
        </p:spPr>
      </p:pic>
      <p:sp>
        <p:nvSpPr>
          <p:cNvPr id="12" name="CaixaDeTexto 11"/>
          <p:cNvSpPr txBox="1"/>
          <p:nvPr/>
        </p:nvSpPr>
        <p:spPr>
          <a:xfrm>
            <a:off x="-24881" y="943725"/>
            <a:ext cx="4850094" cy="369332"/>
          </a:xfrm>
          <a:prstGeom prst="rect">
            <a:avLst/>
          </a:prstGeom>
          <a:noFill/>
        </p:spPr>
        <p:txBody>
          <a:bodyPr wrap="square" rtlCol="0">
            <a:spAutoFit/>
          </a:bodyPr>
          <a:lstStyle/>
          <a:p>
            <a:r>
              <a:rPr lang="pt-BR" dirty="0">
                <a:solidFill>
                  <a:schemeClr val="bg2"/>
                </a:solidFill>
              </a:rPr>
              <a:t>Armazenagem de Dados</a:t>
            </a:r>
          </a:p>
        </p:txBody>
      </p:sp>
      <p:pic>
        <p:nvPicPr>
          <p:cNvPr id="3" name="Imagem 2"/>
          <p:cNvPicPr>
            <a:picLocks noChangeAspect="1"/>
          </p:cNvPicPr>
          <p:nvPr/>
        </p:nvPicPr>
        <p:blipFill>
          <a:blip r:embed="rId4"/>
          <a:stretch>
            <a:fillRect/>
          </a:stretch>
        </p:blipFill>
        <p:spPr>
          <a:xfrm>
            <a:off x="-8343" y="1317274"/>
            <a:ext cx="9144000" cy="3834168"/>
          </a:xfrm>
          <a:prstGeom prst="rect">
            <a:avLst/>
          </a:prstGeom>
        </p:spPr>
      </p:pic>
    </p:spTree>
    <p:extLst>
      <p:ext uri="{BB962C8B-B14F-4D97-AF65-F5344CB8AC3E}">
        <p14:creationId xmlns:p14="http://schemas.microsoft.com/office/powerpoint/2010/main" val="19651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cstate="print"/>
          <a:srcRect/>
          <a:stretch>
            <a:fillRect/>
          </a:stretch>
        </p:blipFill>
        <p:spPr bwMode="auto">
          <a:xfrm>
            <a:off x="323850" y="1047954"/>
            <a:ext cx="7999413" cy="2857500"/>
          </a:xfrm>
          <a:prstGeom prst="rect">
            <a:avLst/>
          </a:prstGeom>
          <a:noFill/>
          <a:ln w="9525">
            <a:noFill/>
            <a:miter lim="800000"/>
            <a:headEnd/>
            <a:tailEnd/>
          </a:ln>
        </p:spPr>
      </p:pic>
      <p:sp>
        <p:nvSpPr>
          <p:cNvPr id="17411" name="Rectangle 2"/>
          <p:cNvSpPr>
            <a:spLocks noGrp="1" noChangeArrowheads="1"/>
          </p:cNvSpPr>
          <p:nvPr>
            <p:ph type="title"/>
          </p:nvPr>
        </p:nvSpPr>
        <p:spPr>
          <a:xfrm>
            <a:off x="323850" y="776288"/>
            <a:ext cx="7313613" cy="420687"/>
          </a:xfrm>
        </p:spPr>
        <p:txBody>
          <a:bodyPr>
            <a:noAutofit/>
          </a:bodyPr>
          <a:lstStyle/>
          <a:p>
            <a:r>
              <a:rPr lang="pt-BR" sz="2800" dirty="0"/>
              <a:t>Modelo Dimensional</a:t>
            </a:r>
          </a:p>
        </p:txBody>
      </p:sp>
      <p:sp>
        <p:nvSpPr>
          <p:cNvPr id="17412" name="Rectangle 4"/>
          <p:cNvSpPr>
            <a:spLocks noGrp="1" noChangeArrowheads="1"/>
          </p:cNvSpPr>
          <p:nvPr>
            <p:ph type="body" idx="1"/>
          </p:nvPr>
        </p:nvSpPr>
        <p:spPr>
          <a:xfrm>
            <a:off x="251520" y="4437112"/>
            <a:ext cx="8208912" cy="2231976"/>
          </a:xfrm>
          <a:noFill/>
        </p:spPr>
        <p:txBody>
          <a:bodyPr/>
          <a:lstStyle/>
          <a:p>
            <a:pPr>
              <a:buFont typeface="Wingdings" pitchFamily="2" charset="2"/>
              <a:buNone/>
            </a:pPr>
            <a:r>
              <a:rPr lang="pt-BR" b="0" i="0" dirty="0"/>
              <a:t>	Já no exemplo acima é fácil observar que a separação não é feita por modelos técnicos e sim a partir do negócio em si.</a:t>
            </a:r>
          </a:p>
          <a:p>
            <a:pPr>
              <a:buFont typeface="Wingdings" pitchFamily="2" charset="2"/>
              <a:buNone/>
            </a:pPr>
            <a:r>
              <a:rPr lang="pt-BR" b="0" i="0" dirty="0"/>
              <a:t>	Essa será a abordagem que norteará nossos estudos.</a:t>
            </a:r>
          </a:p>
          <a:p>
            <a:pPr>
              <a:buFont typeface="Wingdings" pitchFamily="2" charset="2"/>
              <a:buNone/>
            </a:pPr>
            <a:endParaRPr lang="pt-BR" b="0" i="0" dirty="0"/>
          </a:p>
        </p:txBody>
      </p:sp>
      <p:sp>
        <p:nvSpPr>
          <p:cNvPr id="6"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597688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5536" y="1142496"/>
            <a:ext cx="8136582" cy="3456855"/>
          </a:xfrm>
        </p:spPr>
        <p:txBody>
          <a:bodyPr/>
          <a:lstStyle/>
          <a:p>
            <a:pPr marL="0" indent="0">
              <a:lnSpc>
                <a:spcPct val="80000"/>
              </a:lnSpc>
              <a:buNone/>
            </a:pPr>
            <a:r>
              <a:rPr lang="pt-BR" b="0" i="0" dirty="0"/>
              <a:t>As tabelas dimensionais contêm informações sobre as dimensões dos dados, como períodos de tempo, produtos, mercados, organizações, contas, fornecedores e clientes. Essas informações incluem descrições e atributos de dimensão, como grupos de produtos em marcas e categorias, em cidades e estados e em distritos e regiões, e demais atributos derivados das demais tabelas.</a:t>
            </a:r>
          </a:p>
        </p:txBody>
      </p:sp>
      <p:pic>
        <p:nvPicPr>
          <p:cNvPr id="18437" name="Picture 7"/>
          <p:cNvPicPr>
            <a:picLocks noChangeAspect="1" noChangeArrowheads="1"/>
          </p:cNvPicPr>
          <p:nvPr/>
        </p:nvPicPr>
        <p:blipFill>
          <a:blip r:embed="rId2" cstate="print"/>
          <a:srcRect/>
          <a:stretch>
            <a:fillRect/>
          </a:stretch>
        </p:blipFill>
        <p:spPr bwMode="auto">
          <a:xfrm>
            <a:off x="2123728" y="3861048"/>
            <a:ext cx="5001627" cy="2336198"/>
          </a:xfrm>
          <a:prstGeom prst="rect">
            <a:avLst/>
          </a:prstGeom>
          <a:noFill/>
          <a:ln w="9525">
            <a:noFill/>
            <a:miter lim="800000"/>
            <a:headEnd/>
            <a:tailEnd/>
          </a:ln>
        </p:spPr>
      </p:pic>
      <p:sp>
        <p:nvSpPr>
          <p:cNvPr id="6" name="Rectangle 2"/>
          <p:cNvSpPr txBox="1">
            <a:spLocks noChangeArrowheads="1"/>
          </p:cNvSpPr>
          <p:nvPr/>
        </p:nvSpPr>
        <p:spPr bwMode="auto">
          <a:xfrm>
            <a:off x="395536" y="349265"/>
            <a:ext cx="7313613" cy="5355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3200" b="1" i="0" u="none" strike="noStrike" kern="0" cap="none" spc="0" normalizeH="0" baseline="0" noProof="0" dirty="0">
                <a:ln>
                  <a:noFill/>
                </a:ln>
                <a:effectLst/>
                <a:uLnTx/>
                <a:uFillTx/>
                <a:latin typeface="+mj-lt"/>
                <a:ea typeface="+mj-ea"/>
                <a:cs typeface="+mj-cs"/>
              </a:rPr>
              <a:t>Data Warehouse – Conceitos Básicos</a:t>
            </a:r>
          </a:p>
        </p:txBody>
      </p:sp>
      <p:sp>
        <p:nvSpPr>
          <p:cNvPr id="7"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191325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0825" y="765175"/>
            <a:ext cx="7313613" cy="420688"/>
          </a:xfrm>
        </p:spPr>
        <p:txBody>
          <a:bodyPr>
            <a:noAutofit/>
          </a:bodyPr>
          <a:lstStyle/>
          <a:p>
            <a:r>
              <a:rPr lang="pt-BR" sz="2800" dirty="0"/>
              <a:t>Tabelas Dimensionais</a:t>
            </a:r>
          </a:p>
        </p:txBody>
      </p:sp>
      <p:sp>
        <p:nvSpPr>
          <p:cNvPr id="19459" name="Rectangle 3"/>
          <p:cNvSpPr>
            <a:spLocks noGrp="1" noChangeArrowheads="1"/>
          </p:cNvSpPr>
          <p:nvPr>
            <p:ph type="body" idx="1"/>
          </p:nvPr>
        </p:nvSpPr>
        <p:spPr>
          <a:xfrm>
            <a:off x="467544" y="857250"/>
            <a:ext cx="7993062" cy="5400675"/>
          </a:xfrm>
        </p:spPr>
        <p:txBody>
          <a:bodyPr>
            <a:normAutofit/>
          </a:bodyPr>
          <a:lstStyle/>
          <a:p>
            <a:pPr marL="0" indent="0">
              <a:lnSpc>
                <a:spcPct val="80000"/>
              </a:lnSpc>
              <a:buNone/>
            </a:pPr>
            <a:r>
              <a:rPr lang="pt-BR" b="0" i="0" dirty="0"/>
              <a:t>São tabelas que representam as entidades as quais se quer analisar o comportamento ao longo do tempo. Devemos notar que diferentemente do que ocorre nos modelos transacionais, uma série de replicações entre entidades dependentes é normalmente verificada, conforme exemplo mostrado a seguir:</a:t>
            </a:r>
          </a:p>
        </p:txBody>
      </p:sp>
      <p:pic>
        <p:nvPicPr>
          <p:cNvPr id="19461" name="Picture 6"/>
          <p:cNvPicPr>
            <a:picLocks noChangeAspect="1" noChangeArrowheads="1"/>
          </p:cNvPicPr>
          <p:nvPr/>
        </p:nvPicPr>
        <p:blipFill>
          <a:blip r:embed="rId2" cstate="print"/>
          <a:srcRect/>
          <a:stretch>
            <a:fillRect/>
          </a:stretch>
        </p:blipFill>
        <p:spPr bwMode="auto">
          <a:xfrm>
            <a:off x="1427392" y="3356992"/>
            <a:ext cx="5855118" cy="2734853"/>
          </a:xfrm>
          <a:prstGeom prst="rect">
            <a:avLst/>
          </a:prstGeom>
          <a:noFill/>
          <a:ln w="9525">
            <a:noFill/>
            <a:miter lim="800000"/>
            <a:headEnd/>
            <a:tailEnd/>
          </a:ln>
        </p:spPr>
      </p:pic>
      <p:sp>
        <p:nvSpPr>
          <p:cNvPr id="7"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408787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50825" y="765175"/>
            <a:ext cx="7313613" cy="420688"/>
          </a:xfrm>
        </p:spPr>
        <p:txBody>
          <a:bodyPr>
            <a:noAutofit/>
          </a:bodyPr>
          <a:lstStyle/>
          <a:p>
            <a:r>
              <a:rPr lang="pt-BR" sz="2400" dirty="0"/>
              <a:t>Tabelas Dimensionais</a:t>
            </a:r>
          </a:p>
        </p:txBody>
      </p:sp>
      <p:sp>
        <p:nvSpPr>
          <p:cNvPr id="20483" name="Rectangle 3"/>
          <p:cNvSpPr>
            <a:spLocks noGrp="1" noChangeArrowheads="1"/>
          </p:cNvSpPr>
          <p:nvPr>
            <p:ph type="body" idx="1"/>
          </p:nvPr>
        </p:nvSpPr>
        <p:spPr>
          <a:xfrm>
            <a:off x="467544" y="975519"/>
            <a:ext cx="7993062" cy="5400675"/>
          </a:xfrm>
        </p:spPr>
        <p:txBody>
          <a:bodyPr>
            <a:normAutofit/>
          </a:bodyPr>
          <a:lstStyle/>
          <a:p>
            <a:pPr marL="0" indent="0">
              <a:lnSpc>
                <a:spcPct val="80000"/>
              </a:lnSpc>
              <a:buNone/>
            </a:pPr>
            <a:r>
              <a:rPr lang="pt-BR" sz="2400" b="0" i="0" dirty="0"/>
              <a:t>As tabelas dimensionais devem conter informações sobre as dimensões dos dados (períodos de tempo, produtos, mercados, etc.). Estas devem ser projetadas em função de pesquisas centrada no usuário, aonde os campos devem conter descrições significativas aos usuários e ideais  para descrições de relatórios.</a:t>
            </a:r>
          </a:p>
          <a:p>
            <a:pPr marL="0" indent="0">
              <a:lnSpc>
                <a:spcPct val="80000"/>
              </a:lnSpc>
              <a:buNone/>
            </a:pPr>
            <a:r>
              <a:rPr lang="pt-BR" sz="2400" b="0" i="0" dirty="0"/>
              <a:t>As colunas de atributos devem servir para filtrar o conteúdo de uma dimensão, suportando questões do tipo “e se?” usualmente utilizadas para tomada de decisão.</a:t>
            </a:r>
          </a:p>
        </p:txBody>
      </p:sp>
      <p:pic>
        <p:nvPicPr>
          <p:cNvPr id="20486" name="Picture 6"/>
          <p:cNvPicPr>
            <a:picLocks noChangeAspect="1" noChangeArrowheads="1"/>
          </p:cNvPicPr>
          <p:nvPr/>
        </p:nvPicPr>
        <p:blipFill>
          <a:blip r:embed="rId2" cstate="print"/>
          <a:srcRect/>
          <a:stretch>
            <a:fillRect/>
          </a:stretch>
        </p:blipFill>
        <p:spPr bwMode="auto">
          <a:xfrm>
            <a:off x="2074536" y="4143946"/>
            <a:ext cx="4779078" cy="2232248"/>
          </a:xfrm>
          <a:prstGeom prst="rect">
            <a:avLst/>
          </a:prstGeom>
          <a:noFill/>
          <a:ln w="9525">
            <a:noFill/>
            <a:miter lim="800000"/>
            <a:headEnd/>
            <a:tailEnd/>
          </a:ln>
        </p:spPr>
      </p:pic>
      <p:sp>
        <p:nvSpPr>
          <p:cNvPr id="6"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3119708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7544" y="1412776"/>
            <a:ext cx="7313613" cy="420688"/>
          </a:xfrm>
        </p:spPr>
        <p:txBody>
          <a:bodyPr>
            <a:noAutofit/>
          </a:bodyPr>
          <a:lstStyle/>
          <a:p>
            <a:r>
              <a:rPr lang="pt-BR" sz="3200" dirty="0">
                <a:solidFill>
                  <a:schemeClr val="bg2"/>
                </a:solidFill>
              </a:rPr>
              <a:t>Tabela Dimensional - Exemplo</a:t>
            </a:r>
          </a:p>
        </p:txBody>
      </p:sp>
      <p:pic>
        <p:nvPicPr>
          <p:cNvPr id="21508" name="Picture 5"/>
          <p:cNvPicPr>
            <a:picLocks noChangeAspect="1" noChangeArrowheads="1"/>
          </p:cNvPicPr>
          <p:nvPr/>
        </p:nvPicPr>
        <p:blipFill>
          <a:blip r:embed="rId2" cstate="print"/>
          <a:srcRect/>
          <a:stretch>
            <a:fillRect/>
          </a:stretch>
        </p:blipFill>
        <p:spPr bwMode="auto">
          <a:xfrm>
            <a:off x="895350" y="2200275"/>
            <a:ext cx="7353300" cy="2457450"/>
          </a:xfrm>
          <a:prstGeom prst="rect">
            <a:avLst/>
          </a:prstGeom>
          <a:noFill/>
          <a:ln w="9525" algn="ctr">
            <a:noFill/>
            <a:miter lim="800000"/>
            <a:headEnd/>
            <a:tailEnd/>
          </a:ln>
        </p:spPr>
      </p:pic>
      <p:sp>
        <p:nvSpPr>
          <p:cNvPr id="5" name="Rectangle 2"/>
          <p:cNvSpPr txBox="1">
            <a:spLocks noChangeArrowheads="1"/>
          </p:cNvSpPr>
          <p:nvPr/>
        </p:nvSpPr>
        <p:spPr bwMode="auto">
          <a:xfrm>
            <a:off x="467544" y="349265"/>
            <a:ext cx="7313613" cy="5355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3200" b="1" i="0" u="none" strike="noStrike" kern="0" cap="none" spc="0" normalizeH="0" baseline="0" noProof="0" dirty="0">
                <a:ln>
                  <a:noFill/>
                </a:ln>
                <a:effectLst/>
                <a:uLnTx/>
                <a:uFillTx/>
                <a:latin typeface="+mj-lt"/>
                <a:ea typeface="+mj-ea"/>
                <a:cs typeface="+mj-cs"/>
              </a:rPr>
              <a:t>Data Warehouse – Conceitos Básicos</a:t>
            </a:r>
          </a:p>
        </p:txBody>
      </p:sp>
      <p:sp>
        <p:nvSpPr>
          <p:cNvPr id="6"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61863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981075"/>
            <a:ext cx="7313613" cy="420688"/>
          </a:xfrm>
        </p:spPr>
        <p:txBody>
          <a:bodyPr>
            <a:noAutofit/>
          </a:bodyPr>
          <a:lstStyle/>
          <a:p>
            <a:r>
              <a:rPr lang="pt-BR" sz="2800" dirty="0"/>
              <a:t>Bases da Modelagem Dimensional</a:t>
            </a:r>
          </a:p>
        </p:txBody>
      </p:sp>
      <p:sp>
        <p:nvSpPr>
          <p:cNvPr id="22531" name="Rectangle 3"/>
          <p:cNvSpPr>
            <a:spLocks noGrp="1" noChangeArrowheads="1"/>
          </p:cNvSpPr>
          <p:nvPr>
            <p:ph type="body" idx="1"/>
          </p:nvPr>
        </p:nvSpPr>
        <p:spPr>
          <a:xfrm>
            <a:off x="223238" y="836712"/>
            <a:ext cx="8424614" cy="5301208"/>
          </a:xfrm>
        </p:spPr>
        <p:txBody>
          <a:bodyPr/>
          <a:lstStyle/>
          <a:p>
            <a:pPr marL="0" indent="0">
              <a:lnSpc>
                <a:spcPct val="80000"/>
              </a:lnSpc>
              <a:buNone/>
            </a:pPr>
            <a:r>
              <a:rPr lang="pt-BR" b="0" i="0" dirty="0"/>
              <a:t>As tabelas de fatos que se originam das tabelas de movimentos e de operações dos sistemas transacionais, incluem dados temporais nos níveis de estruturas indicadas. Assim, se a tabela de dimensão contém uma estrutura que reflete a cidade, estado, região e o total de uma dimensão, então as tabelas de fato devem conter informações sobre todas as estruturas existentes na tabela de dimensão. O nível mais baixo dos dados é resumido em períodos de tempo, em vez de ser organizado de acordo com transação ou ocorrência.</a:t>
            </a:r>
          </a:p>
        </p:txBody>
      </p:sp>
      <p:pic>
        <p:nvPicPr>
          <p:cNvPr id="22534" name="Picture 6"/>
          <p:cNvPicPr>
            <a:picLocks noChangeAspect="1" noChangeArrowheads="1"/>
          </p:cNvPicPr>
          <p:nvPr/>
        </p:nvPicPr>
        <p:blipFill>
          <a:blip r:embed="rId2" cstate="print"/>
          <a:srcRect/>
          <a:stretch>
            <a:fillRect/>
          </a:stretch>
        </p:blipFill>
        <p:spPr bwMode="auto">
          <a:xfrm>
            <a:off x="2483768" y="4414745"/>
            <a:ext cx="4173124" cy="1949215"/>
          </a:xfrm>
          <a:prstGeom prst="rect">
            <a:avLst/>
          </a:prstGeom>
          <a:noFill/>
          <a:ln w="9525">
            <a:noFill/>
            <a:miter lim="800000"/>
            <a:headEnd/>
            <a:tailEnd/>
          </a:ln>
        </p:spPr>
      </p:pic>
      <p:sp>
        <p:nvSpPr>
          <p:cNvPr id="7"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431654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95536" y="1052736"/>
            <a:ext cx="7313612" cy="420688"/>
          </a:xfrm>
        </p:spPr>
        <p:txBody>
          <a:bodyPr>
            <a:noAutofit/>
          </a:bodyPr>
          <a:lstStyle/>
          <a:p>
            <a:r>
              <a:rPr lang="pt-BR" sz="2800" dirty="0"/>
              <a:t>Tabela de Fato</a:t>
            </a:r>
          </a:p>
        </p:txBody>
      </p:sp>
      <p:sp>
        <p:nvSpPr>
          <p:cNvPr id="23555" name="Rectangle 3"/>
          <p:cNvSpPr>
            <a:spLocks noGrp="1" noChangeArrowheads="1"/>
          </p:cNvSpPr>
          <p:nvPr>
            <p:ph type="body" idx="1"/>
          </p:nvPr>
        </p:nvSpPr>
        <p:spPr>
          <a:xfrm>
            <a:off x="290761" y="1172747"/>
            <a:ext cx="7523162" cy="2249488"/>
          </a:xfrm>
        </p:spPr>
        <p:txBody>
          <a:bodyPr/>
          <a:lstStyle/>
          <a:p>
            <a:pPr marL="0" indent="0">
              <a:buNone/>
            </a:pPr>
            <a:r>
              <a:rPr lang="pt-BR" b="0" i="0" dirty="0"/>
              <a:t>Os fatos, nada mais que as medidas de negócio de uma organização, são mantidos em linhas. Cada uma dessas linhas tem uma chave indexada composta logicamente de uma dimensão relevante ao negócio.</a:t>
            </a:r>
          </a:p>
        </p:txBody>
      </p:sp>
      <p:pic>
        <p:nvPicPr>
          <p:cNvPr id="23556" name="Picture 4"/>
          <p:cNvPicPr>
            <a:picLocks noChangeAspect="1" noChangeArrowheads="1"/>
          </p:cNvPicPr>
          <p:nvPr/>
        </p:nvPicPr>
        <p:blipFill>
          <a:blip r:embed="rId2" cstate="print"/>
          <a:srcRect/>
          <a:stretch>
            <a:fillRect/>
          </a:stretch>
        </p:blipFill>
        <p:spPr bwMode="auto">
          <a:xfrm>
            <a:off x="391073" y="3422235"/>
            <a:ext cx="7780338" cy="1885950"/>
          </a:xfrm>
          <a:prstGeom prst="rect">
            <a:avLst/>
          </a:prstGeom>
          <a:noFill/>
          <a:ln w="9525">
            <a:noFill/>
            <a:miter lim="800000"/>
            <a:headEnd/>
            <a:tailEnd/>
          </a:ln>
        </p:spPr>
      </p:pic>
      <p:sp>
        <p:nvSpPr>
          <p:cNvPr id="6"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193835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0" y="87015"/>
            <a:ext cx="5868144" cy="461665"/>
          </a:xfrm>
          <a:prstGeom prst="rect">
            <a:avLst/>
          </a:prstGeom>
          <a:noFill/>
        </p:spPr>
        <p:txBody>
          <a:bodyPr wrap="square" rtlCol="0">
            <a:spAutoFit/>
          </a:bodyPr>
          <a:lstStyle/>
          <a:p>
            <a:r>
              <a:rPr lang="pt-BR" sz="2400" i="0" dirty="0">
                <a:solidFill>
                  <a:schemeClr val="bg2"/>
                </a:solidFill>
                <a:latin typeface="+mn-lt"/>
              </a:rPr>
              <a:t>Overview de Modelagem Dimensional</a:t>
            </a:r>
          </a:p>
        </p:txBody>
      </p:sp>
    </p:spTree>
    <p:extLst>
      <p:ext uri="{BB962C8B-B14F-4D97-AF65-F5344CB8AC3E}">
        <p14:creationId xmlns:p14="http://schemas.microsoft.com/office/powerpoint/2010/main" val="2927061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11560" y="1268760"/>
            <a:ext cx="7313612" cy="457200"/>
          </a:xfrm>
        </p:spPr>
        <p:txBody>
          <a:bodyPr>
            <a:noAutofit/>
          </a:bodyPr>
          <a:lstStyle/>
          <a:p>
            <a:r>
              <a:rPr lang="pt-BR" sz="3200" b="0" dirty="0">
                <a:solidFill>
                  <a:schemeClr val="tx1"/>
                </a:solidFill>
              </a:rPr>
              <a:t>Chaves – Discussão...</a:t>
            </a:r>
          </a:p>
        </p:txBody>
      </p:sp>
      <p:sp>
        <p:nvSpPr>
          <p:cNvPr id="24579" name="Text Box 4"/>
          <p:cNvSpPr txBox="1">
            <a:spLocks noChangeArrowheads="1"/>
          </p:cNvSpPr>
          <p:nvPr/>
        </p:nvSpPr>
        <p:spPr bwMode="auto">
          <a:xfrm>
            <a:off x="179512" y="1221609"/>
            <a:ext cx="8820472" cy="1477328"/>
          </a:xfrm>
          <a:prstGeom prst="rect">
            <a:avLst/>
          </a:prstGeom>
          <a:noFill/>
          <a:ln w="9525">
            <a:noFill/>
            <a:miter lim="800000"/>
            <a:headEnd/>
            <a:tailEnd/>
          </a:ln>
        </p:spPr>
        <p:txBody>
          <a:bodyPr wrap="square">
            <a:spAutoFit/>
          </a:bodyPr>
          <a:lstStyle/>
          <a:p>
            <a:pPr algn="l" eaLnBrk="1" hangingPunct="1"/>
            <a:r>
              <a:rPr lang="pt-BR" b="0" i="0" dirty="0">
                <a:solidFill>
                  <a:schemeClr val="bg2"/>
                </a:solidFill>
                <a:latin typeface="Verdana" pitchFamily="34" charset="0"/>
              </a:rPr>
              <a:t>Uma chave significativa geralmente é obtida por composição entre uma série de chaves estrangeiras, o que termina por determinar uma chave primária segmentada ou composta, que prejudica o desempenho do sistema de controle do banco de dados, quando esses estão montados em modelos relacionais</a:t>
            </a:r>
          </a:p>
        </p:txBody>
      </p:sp>
      <p:pic>
        <p:nvPicPr>
          <p:cNvPr id="24581" name="Picture 6"/>
          <p:cNvPicPr>
            <a:picLocks noChangeAspect="1" noChangeArrowheads="1"/>
          </p:cNvPicPr>
          <p:nvPr/>
        </p:nvPicPr>
        <p:blipFill>
          <a:blip r:embed="rId2" cstate="print"/>
          <a:srcRect/>
          <a:stretch>
            <a:fillRect/>
          </a:stretch>
        </p:blipFill>
        <p:spPr bwMode="auto">
          <a:xfrm>
            <a:off x="2267744" y="3075404"/>
            <a:ext cx="5256262" cy="3782596"/>
          </a:xfrm>
          <a:prstGeom prst="rect">
            <a:avLst/>
          </a:prstGeom>
          <a:noFill/>
          <a:ln w="9525">
            <a:noFill/>
            <a:miter lim="800000"/>
            <a:headEnd/>
            <a:tailEnd/>
          </a:ln>
        </p:spPr>
      </p:pic>
      <p:sp>
        <p:nvSpPr>
          <p:cNvPr id="6"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492422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212725" y="1052736"/>
            <a:ext cx="8569325" cy="6165850"/>
          </a:xfrm>
        </p:spPr>
        <p:txBody>
          <a:bodyPr>
            <a:normAutofit/>
          </a:bodyPr>
          <a:lstStyle/>
          <a:p>
            <a:pPr marL="552450" indent="-552450"/>
            <a:r>
              <a:rPr lang="pt-BR" sz="2400" i="0" dirty="0"/>
              <a:t>Flexibilidade ideal:  </a:t>
            </a:r>
            <a:r>
              <a:rPr lang="pt-BR" sz="2400" b="0" i="0" dirty="0"/>
              <a:t>uma definição única de metadados pode ser usada para qualquer nível de detalhes ou sumários que compartilhem tal chave.</a:t>
            </a:r>
          </a:p>
          <a:p>
            <a:pPr marL="552450" indent="-552450"/>
            <a:r>
              <a:rPr lang="pt-BR" sz="2400" i="0" dirty="0"/>
              <a:t>Estrutura consistente: </a:t>
            </a:r>
            <a:r>
              <a:rPr lang="pt-BR" sz="2400" b="0" i="0" dirty="0"/>
              <a:t>com a utilização do data warehouse, habitualmente novos níveis de sumários são acrescentados ou removidos, a estrutura física das tabelas que compartilhem a chave gerada não mudam.</a:t>
            </a:r>
          </a:p>
          <a:p>
            <a:pPr marL="552450" indent="-552450"/>
            <a:r>
              <a:rPr lang="pt-BR" sz="2400" i="0" dirty="0"/>
              <a:t>Tamanho: </a:t>
            </a:r>
            <a:r>
              <a:rPr lang="pt-BR" sz="2400" b="0" i="0" dirty="0"/>
              <a:t>Reduz o tamanho da chave primária indexada (por usar menos colunas como índice), acarretando aumento de desempenho.</a:t>
            </a:r>
          </a:p>
        </p:txBody>
      </p:sp>
      <p:pic>
        <p:nvPicPr>
          <p:cNvPr id="25605" name="Picture 6"/>
          <p:cNvPicPr>
            <a:picLocks noChangeAspect="1" noChangeArrowheads="1"/>
          </p:cNvPicPr>
          <p:nvPr/>
        </p:nvPicPr>
        <p:blipFill>
          <a:blip r:embed="rId2" cstate="print"/>
          <a:srcRect/>
          <a:stretch>
            <a:fillRect/>
          </a:stretch>
        </p:blipFill>
        <p:spPr bwMode="auto">
          <a:xfrm>
            <a:off x="3976538" y="4869160"/>
            <a:ext cx="2323654" cy="1672363"/>
          </a:xfrm>
          <a:prstGeom prst="rect">
            <a:avLst/>
          </a:prstGeom>
          <a:noFill/>
          <a:ln w="9525">
            <a:noFill/>
            <a:miter lim="800000"/>
            <a:headEnd/>
            <a:tailEnd/>
          </a:ln>
        </p:spPr>
      </p:pic>
      <p:sp>
        <p:nvSpPr>
          <p:cNvPr id="6"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1918387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5650" y="1465704"/>
            <a:ext cx="7313613" cy="480131"/>
          </a:xfrm>
        </p:spPr>
        <p:txBody>
          <a:bodyPr>
            <a:normAutofit/>
          </a:bodyPr>
          <a:lstStyle/>
          <a:p>
            <a:pPr algn="l"/>
            <a:r>
              <a:rPr lang="pt-BR" sz="2400" i="0" dirty="0">
                <a:solidFill>
                  <a:schemeClr val="bg2"/>
                </a:solidFill>
              </a:rPr>
              <a:t>Chaves – Uma discussão...</a:t>
            </a:r>
          </a:p>
        </p:txBody>
      </p:sp>
      <p:pic>
        <p:nvPicPr>
          <p:cNvPr id="26628" name="Picture 5"/>
          <p:cNvPicPr>
            <a:picLocks noChangeAspect="1" noChangeArrowheads="1"/>
          </p:cNvPicPr>
          <p:nvPr/>
        </p:nvPicPr>
        <p:blipFill>
          <a:blip r:embed="rId2" cstate="print"/>
          <a:srcRect/>
          <a:stretch>
            <a:fillRect/>
          </a:stretch>
        </p:blipFill>
        <p:spPr bwMode="auto">
          <a:xfrm>
            <a:off x="771525" y="2509838"/>
            <a:ext cx="7602538" cy="1838325"/>
          </a:xfrm>
          <a:prstGeom prst="rect">
            <a:avLst/>
          </a:prstGeom>
          <a:noFill/>
          <a:ln w="9525">
            <a:noFill/>
            <a:miter lim="800000"/>
            <a:headEnd/>
            <a:tailEnd/>
          </a:ln>
        </p:spPr>
      </p:pic>
      <p:sp>
        <p:nvSpPr>
          <p:cNvPr id="5"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4137254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67544" y="980728"/>
            <a:ext cx="7313613" cy="457200"/>
          </a:xfrm>
        </p:spPr>
        <p:txBody>
          <a:bodyPr>
            <a:normAutofit/>
          </a:bodyPr>
          <a:lstStyle/>
          <a:p>
            <a:pPr algn="l"/>
            <a:r>
              <a:rPr lang="pt-BR" sz="2400" i="0" dirty="0">
                <a:solidFill>
                  <a:schemeClr val="bg2"/>
                </a:solidFill>
              </a:rPr>
              <a:t>Chaves – Discussão...</a:t>
            </a:r>
          </a:p>
        </p:txBody>
      </p:sp>
      <p:pic>
        <p:nvPicPr>
          <p:cNvPr id="27651" name="Picture 3"/>
          <p:cNvPicPr>
            <a:picLocks noChangeAspect="1" noChangeArrowheads="1"/>
          </p:cNvPicPr>
          <p:nvPr/>
        </p:nvPicPr>
        <p:blipFill>
          <a:blip r:embed="rId2" cstate="print"/>
          <a:srcRect/>
          <a:stretch>
            <a:fillRect/>
          </a:stretch>
        </p:blipFill>
        <p:spPr bwMode="auto">
          <a:xfrm>
            <a:off x="107504" y="1484784"/>
            <a:ext cx="8597987" cy="244792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4104292"/>
            <a:ext cx="8820472" cy="2421052"/>
          </a:xfrm>
          <a:prstGeom prst="rect">
            <a:avLst/>
          </a:prstGeom>
          <a:noFill/>
          <a:ln w="9525">
            <a:noFill/>
            <a:miter lim="800000"/>
            <a:headEnd/>
            <a:tailEnd/>
          </a:ln>
        </p:spPr>
      </p:pic>
      <p:sp>
        <p:nvSpPr>
          <p:cNvPr id="6" name="Rectangle 2"/>
          <p:cNvSpPr txBox="1">
            <a:spLocks noChangeArrowheads="1"/>
          </p:cNvSpPr>
          <p:nvPr/>
        </p:nvSpPr>
        <p:spPr bwMode="auto">
          <a:xfrm>
            <a:off x="35496" y="186097"/>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a:ln>
                  <a:noFill/>
                </a:ln>
                <a:solidFill>
                  <a:schemeClr val="bg2"/>
                </a:solidFill>
                <a:effectLst/>
                <a:uLnTx/>
                <a:uFillTx/>
                <a:latin typeface="+mj-lt"/>
                <a:ea typeface="+mj-ea"/>
                <a:cs typeface="+mj-cs"/>
              </a:rPr>
              <a:t>Data Warehouse – Conceitos Básicos</a:t>
            </a:r>
            <a:endParaRPr kumimoji="0" lang="pt-BR" sz="2400" b="1" i="0" u="none" strike="noStrike" kern="0" cap="none" spc="0" normalizeH="0" baseline="0" noProof="0" dirty="0">
              <a:ln>
                <a:noFill/>
              </a:ln>
              <a:solidFill>
                <a:schemeClr val="bg2"/>
              </a:solidFill>
              <a:effectLst/>
              <a:uLnTx/>
              <a:uFillTx/>
              <a:latin typeface="+mj-lt"/>
              <a:ea typeface="+mj-ea"/>
              <a:cs typeface="+mj-cs"/>
            </a:endParaRPr>
          </a:p>
        </p:txBody>
      </p:sp>
    </p:spTree>
    <p:extLst>
      <p:ext uri="{BB962C8B-B14F-4D97-AF65-F5344CB8AC3E}">
        <p14:creationId xmlns:p14="http://schemas.microsoft.com/office/powerpoint/2010/main" val="2413028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125735" y="1063049"/>
            <a:ext cx="7772400" cy="420687"/>
          </a:xfrm>
        </p:spPr>
        <p:txBody>
          <a:bodyPr>
            <a:noAutofit/>
          </a:bodyPr>
          <a:lstStyle/>
          <a:p>
            <a:pPr algn="l"/>
            <a:r>
              <a:rPr lang="pt-BR" sz="2400" dirty="0" err="1">
                <a:solidFill>
                  <a:schemeClr val="bg2"/>
                </a:solidFill>
              </a:rPr>
              <a:t>Drilling</a:t>
            </a:r>
            <a:r>
              <a:rPr lang="pt-BR" sz="2400" dirty="0">
                <a:solidFill>
                  <a:schemeClr val="bg2"/>
                </a:solidFill>
              </a:rPr>
              <a:t> – Conceito de agrupamento</a:t>
            </a:r>
          </a:p>
        </p:txBody>
      </p:sp>
      <p:sp>
        <p:nvSpPr>
          <p:cNvPr id="28677" name="Text Box 5"/>
          <p:cNvSpPr txBox="1">
            <a:spLocks noChangeArrowheads="1"/>
          </p:cNvSpPr>
          <p:nvPr/>
        </p:nvSpPr>
        <p:spPr bwMode="auto">
          <a:xfrm>
            <a:off x="1547664" y="1700808"/>
            <a:ext cx="5545137" cy="366713"/>
          </a:xfrm>
          <a:prstGeom prst="rect">
            <a:avLst/>
          </a:prstGeom>
          <a:noFill/>
          <a:ln w="9525">
            <a:noFill/>
            <a:miter lim="800000"/>
            <a:headEnd/>
            <a:tailEnd/>
          </a:ln>
        </p:spPr>
        <p:txBody>
          <a:bodyPr>
            <a:spAutoFit/>
          </a:bodyPr>
          <a:lstStyle/>
          <a:p>
            <a:pPr algn="l" eaLnBrk="1" hangingPunct="1"/>
            <a:r>
              <a:rPr lang="pt-BR" sz="1800" b="0" i="0" dirty="0">
                <a:solidFill>
                  <a:schemeClr val="tx1"/>
                </a:solidFill>
                <a:latin typeface="Verdana" pitchFamily="34" charset="0"/>
              </a:rPr>
              <a:t>Agrupamento de dados gerando informações</a:t>
            </a:r>
          </a:p>
        </p:txBody>
      </p:sp>
      <p:pic>
        <p:nvPicPr>
          <p:cNvPr id="5121" name="Picture 1"/>
          <p:cNvPicPr>
            <a:picLocks noChangeAspect="1" noChangeArrowheads="1"/>
          </p:cNvPicPr>
          <p:nvPr/>
        </p:nvPicPr>
        <p:blipFill>
          <a:blip r:embed="rId2" cstate="print"/>
          <a:srcRect/>
          <a:stretch>
            <a:fillRect/>
          </a:stretch>
        </p:blipFill>
        <p:spPr bwMode="auto">
          <a:xfrm>
            <a:off x="612081" y="1862325"/>
            <a:ext cx="6480720" cy="3327350"/>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srcRect/>
          <a:stretch>
            <a:fillRect/>
          </a:stretch>
        </p:blipFill>
        <p:spPr bwMode="auto">
          <a:xfrm>
            <a:off x="612081" y="3789040"/>
            <a:ext cx="7818519" cy="997074"/>
          </a:xfrm>
          <a:prstGeom prst="rect">
            <a:avLst/>
          </a:prstGeom>
          <a:noFill/>
          <a:ln w="9525">
            <a:noFill/>
            <a:miter lim="800000"/>
            <a:headEnd/>
            <a:tailEnd/>
          </a:ln>
        </p:spPr>
      </p:pic>
      <p:sp>
        <p:nvSpPr>
          <p:cNvPr id="7"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39618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5"/>
          <p:cNvSpPr txBox="1">
            <a:spLocks noChangeArrowheads="1"/>
          </p:cNvSpPr>
          <p:nvPr/>
        </p:nvSpPr>
        <p:spPr bwMode="auto">
          <a:xfrm>
            <a:off x="1115616" y="1556792"/>
            <a:ext cx="5545137" cy="366713"/>
          </a:xfrm>
          <a:prstGeom prst="rect">
            <a:avLst/>
          </a:prstGeom>
          <a:noFill/>
          <a:ln w="9525">
            <a:noFill/>
            <a:miter lim="800000"/>
            <a:headEnd/>
            <a:tailEnd/>
          </a:ln>
        </p:spPr>
        <p:txBody>
          <a:bodyPr>
            <a:spAutoFit/>
          </a:bodyPr>
          <a:lstStyle/>
          <a:p>
            <a:pPr algn="l" eaLnBrk="1" hangingPunct="1"/>
            <a:r>
              <a:rPr lang="pt-BR" sz="1800" b="0" i="0" dirty="0">
                <a:solidFill>
                  <a:schemeClr val="tx1"/>
                </a:solidFill>
                <a:latin typeface="Verdana" pitchFamily="34" charset="0"/>
              </a:rPr>
              <a:t>Agrupamento de dados gerando informações</a:t>
            </a:r>
          </a:p>
        </p:txBody>
      </p:sp>
      <p:sp>
        <p:nvSpPr>
          <p:cNvPr id="29702" name="Rectangle 8"/>
          <p:cNvSpPr>
            <a:spLocks noChangeArrowheads="1"/>
          </p:cNvSpPr>
          <p:nvPr/>
        </p:nvSpPr>
        <p:spPr bwMode="auto">
          <a:xfrm>
            <a:off x="179512" y="872824"/>
            <a:ext cx="7772400" cy="341632"/>
          </a:xfrm>
          <a:prstGeom prst="rect">
            <a:avLst/>
          </a:prstGeom>
          <a:noFill/>
          <a:ln w="9525">
            <a:noFill/>
            <a:miter lim="800000"/>
            <a:headEnd/>
            <a:tailEnd/>
          </a:ln>
        </p:spPr>
        <p:txBody>
          <a:bodyPr anchor="ctr">
            <a:spAutoFit/>
          </a:bodyPr>
          <a:lstStyle/>
          <a:p>
            <a:pPr algn="l">
              <a:lnSpc>
                <a:spcPct val="90000"/>
              </a:lnSpc>
              <a:spcBef>
                <a:spcPct val="0"/>
              </a:spcBef>
            </a:pPr>
            <a:r>
              <a:rPr lang="pt-BR" i="0" dirty="0" err="1">
                <a:solidFill>
                  <a:schemeClr val="bg2"/>
                </a:solidFill>
              </a:rPr>
              <a:t>Drilling</a:t>
            </a:r>
            <a:r>
              <a:rPr lang="pt-BR" i="0" dirty="0">
                <a:solidFill>
                  <a:schemeClr val="bg2"/>
                </a:solidFill>
              </a:rPr>
              <a:t> – Conceito de agrupamento</a:t>
            </a:r>
          </a:p>
        </p:txBody>
      </p:sp>
      <p:pic>
        <p:nvPicPr>
          <p:cNvPr id="4097" name="Picture 1"/>
          <p:cNvPicPr>
            <a:picLocks noChangeAspect="1" noChangeArrowheads="1"/>
          </p:cNvPicPr>
          <p:nvPr/>
        </p:nvPicPr>
        <p:blipFill>
          <a:blip r:embed="rId2" cstate="print"/>
          <a:srcRect/>
          <a:stretch>
            <a:fillRect/>
          </a:stretch>
        </p:blipFill>
        <p:spPr bwMode="auto">
          <a:xfrm>
            <a:off x="683568" y="1555237"/>
            <a:ext cx="7862844" cy="4464496"/>
          </a:xfrm>
          <a:prstGeom prst="rect">
            <a:avLst/>
          </a:prstGeom>
          <a:noFill/>
          <a:ln w="9525">
            <a:noFill/>
            <a:miter lim="800000"/>
            <a:headEnd/>
            <a:tailEnd/>
          </a:ln>
        </p:spPr>
      </p:pic>
      <p:sp>
        <p:nvSpPr>
          <p:cNvPr id="6"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152070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4294967295"/>
          </p:nvPr>
        </p:nvSpPr>
        <p:spPr>
          <a:xfrm>
            <a:off x="0" y="2457400"/>
            <a:ext cx="0" cy="0"/>
          </a:xfrm>
        </p:spPr>
        <p:txBody>
          <a:bodyPr>
            <a:noAutofit/>
          </a:bodyPr>
          <a:lstStyle/>
          <a:p>
            <a:pPr marL="0" indent="0">
              <a:buNone/>
            </a:pPr>
            <a:r>
              <a:rPr lang="pt-BR" sz="2000" b="0" i="0" dirty="0">
                <a:solidFill>
                  <a:schemeClr val="bg2"/>
                </a:solidFill>
              </a:rPr>
              <a:t> </a:t>
            </a:r>
          </a:p>
        </p:txBody>
      </p:sp>
      <p:sp>
        <p:nvSpPr>
          <p:cNvPr id="4" name="Rectangle 2"/>
          <p:cNvSpPr txBox="1">
            <a:spLocks noChangeArrowheads="1"/>
          </p:cNvSpPr>
          <p:nvPr/>
        </p:nvSpPr>
        <p:spPr bwMode="auto">
          <a:xfrm>
            <a:off x="-31103" y="91565"/>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
        <p:nvSpPr>
          <p:cNvPr id="2" name="CaixaDeTexto 1"/>
          <p:cNvSpPr txBox="1"/>
          <p:nvPr/>
        </p:nvSpPr>
        <p:spPr>
          <a:xfrm>
            <a:off x="179512" y="764704"/>
            <a:ext cx="8856984" cy="4708981"/>
          </a:xfrm>
          <a:prstGeom prst="rect">
            <a:avLst/>
          </a:prstGeom>
          <a:noFill/>
        </p:spPr>
        <p:txBody>
          <a:bodyPr wrap="square" rtlCol="0">
            <a:spAutoFit/>
          </a:bodyPr>
          <a:lstStyle/>
          <a:p>
            <a:r>
              <a:rPr lang="pt-BR" sz="2000" i="0" dirty="0">
                <a:solidFill>
                  <a:schemeClr val="bg2"/>
                </a:solidFill>
              </a:rPr>
              <a:t>Estruturas Dimensionais</a:t>
            </a:r>
          </a:p>
          <a:p>
            <a:endParaRPr lang="pt-BR" sz="2000" i="0" dirty="0">
              <a:solidFill>
                <a:schemeClr val="bg2"/>
              </a:solidFill>
            </a:endParaRPr>
          </a:p>
          <a:p>
            <a:pPr marL="285750" indent="-285750">
              <a:buFont typeface="Arial" panose="020B0604020202020204" pitchFamily="34" charset="0"/>
              <a:buChar char="•"/>
            </a:pPr>
            <a:r>
              <a:rPr lang="pt-BR" sz="2000" b="0" i="0" dirty="0">
                <a:solidFill>
                  <a:schemeClr val="bg2"/>
                </a:solidFill>
              </a:rPr>
              <a:t>Estruturas dimensionais simplesmente modificam a ordem de distribuição de campos entre as tabelas, voltadas para muitos pontos de entrada específicos, as dimensões, com menor preocupação para os dados granulares em si, as transações.</a:t>
            </a:r>
          </a:p>
          <a:p>
            <a:pPr marL="285750" indent="-285750">
              <a:buFont typeface="Arial" panose="020B0604020202020204" pitchFamily="34" charset="0"/>
              <a:buChar char="•"/>
            </a:pPr>
            <a:endParaRPr lang="pt-BR" sz="2000" b="0" i="0" dirty="0">
              <a:solidFill>
                <a:schemeClr val="bg2"/>
              </a:solidFill>
            </a:endParaRPr>
          </a:p>
          <a:p>
            <a:pPr marL="285750" indent="-285750">
              <a:buFont typeface="Arial" panose="020B0604020202020204" pitchFamily="34" charset="0"/>
              <a:buChar char="•"/>
            </a:pPr>
            <a:r>
              <a:rPr lang="pt-BR" sz="2000" b="0" i="0" dirty="0">
                <a:solidFill>
                  <a:schemeClr val="bg2"/>
                </a:solidFill>
              </a:rPr>
              <a:t>O modelo dimensional privilegia a forma que se precisa para buscar     informações, ou seja, fatos combinados através de dimensões referenciadas.</a:t>
            </a:r>
          </a:p>
          <a:p>
            <a:pPr marL="285750" indent="-285750">
              <a:buFont typeface="Arial" panose="020B0604020202020204" pitchFamily="34" charset="0"/>
              <a:buChar char="•"/>
            </a:pPr>
            <a:endParaRPr lang="pt-BR" sz="2000" b="0" i="0" dirty="0">
              <a:solidFill>
                <a:schemeClr val="bg2"/>
              </a:solidFill>
            </a:endParaRPr>
          </a:p>
          <a:p>
            <a:pPr marL="285750" indent="-285750">
              <a:buFont typeface="Arial" panose="020B0604020202020204" pitchFamily="34" charset="0"/>
              <a:buChar char="•"/>
            </a:pPr>
            <a:r>
              <a:rPr lang="pt-BR" sz="2000" b="0" i="0" dirty="0">
                <a:solidFill>
                  <a:schemeClr val="bg2"/>
                </a:solidFill>
              </a:rPr>
              <a:t>Essa característica difere completamente da finalidade das estruturas  relacionais, sempre voltada ao processamento e não a análise do fato em si.</a:t>
            </a:r>
          </a:p>
          <a:p>
            <a:pPr marL="285750" indent="-285750">
              <a:buFont typeface="Arial" panose="020B0604020202020204" pitchFamily="34" charset="0"/>
              <a:buChar char="•"/>
            </a:pPr>
            <a:endParaRPr lang="pt-BR" sz="2000" dirty="0"/>
          </a:p>
        </p:txBody>
      </p:sp>
    </p:spTree>
    <p:extLst>
      <p:ext uri="{BB962C8B-B14F-4D97-AF65-F5344CB8AC3E}">
        <p14:creationId xmlns:p14="http://schemas.microsoft.com/office/powerpoint/2010/main" val="467971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idx="4294967295"/>
          </p:nvPr>
        </p:nvSpPr>
        <p:spPr/>
        <p:txBody>
          <a:bodyPr/>
          <a:lstStyle/>
          <a:p>
            <a:pPr marL="285750" indent="-285750">
              <a:buFont typeface="Wingdings" pitchFamily="2" charset="2"/>
              <a:buNone/>
            </a:pPr>
            <a:r>
              <a:rPr lang="pt-BR" b="1" dirty="0">
                <a:solidFill>
                  <a:srgbClr val="C00000"/>
                </a:solidFill>
              </a:rPr>
              <a:t> </a:t>
            </a:r>
          </a:p>
        </p:txBody>
      </p:sp>
      <p:pic>
        <p:nvPicPr>
          <p:cNvPr id="110596" name="Picture 4" descr="BI2-01"/>
          <p:cNvPicPr>
            <a:picLocks noChangeAspect="1" noChangeArrowheads="1"/>
          </p:cNvPicPr>
          <p:nvPr/>
        </p:nvPicPr>
        <p:blipFill>
          <a:blip r:embed="rId2" cstate="print"/>
          <a:srcRect/>
          <a:stretch>
            <a:fillRect/>
          </a:stretch>
        </p:blipFill>
        <p:spPr bwMode="auto">
          <a:xfrm>
            <a:off x="385326" y="1628800"/>
            <a:ext cx="7886700" cy="4210050"/>
          </a:xfrm>
          <a:prstGeom prst="rect">
            <a:avLst/>
          </a:prstGeom>
          <a:noFill/>
          <a:ln w="9525">
            <a:noFill/>
            <a:miter lim="800000"/>
            <a:headEnd/>
            <a:tailEnd/>
          </a:ln>
        </p:spPr>
      </p:pic>
      <p:sp>
        <p:nvSpPr>
          <p:cNvPr id="6"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
        <p:nvSpPr>
          <p:cNvPr id="2" name="CaixaDeTexto 1"/>
          <p:cNvSpPr txBox="1"/>
          <p:nvPr/>
        </p:nvSpPr>
        <p:spPr>
          <a:xfrm>
            <a:off x="395536" y="810710"/>
            <a:ext cx="5832648" cy="400110"/>
          </a:xfrm>
          <a:prstGeom prst="rect">
            <a:avLst/>
          </a:prstGeom>
          <a:noFill/>
        </p:spPr>
        <p:txBody>
          <a:bodyPr wrap="square" rtlCol="0">
            <a:spAutoFit/>
          </a:bodyPr>
          <a:lstStyle/>
          <a:p>
            <a:r>
              <a:rPr lang="pt-BR" sz="2000" i="0" dirty="0">
                <a:solidFill>
                  <a:schemeClr val="bg2"/>
                </a:solidFill>
              </a:rPr>
              <a:t>Exemplo Introdutório:</a:t>
            </a:r>
          </a:p>
        </p:txBody>
      </p:sp>
    </p:spTree>
    <p:extLst>
      <p:ext uri="{BB962C8B-B14F-4D97-AF65-F5344CB8AC3E}">
        <p14:creationId xmlns:p14="http://schemas.microsoft.com/office/powerpoint/2010/main" val="1656304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idx="4294967295"/>
          </p:nvPr>
        </p:nvSpPr>
        <p:spPr>
          <a:xfrm>
            <a:off x="360040" y="3096344"/>
            <a:ext cx="0" cy="0"/>
          </a:xfrm>
        </p:spPr>
        <p:txBody>
          <a:bodyPr>
            <a:normAutofit fontScale="25000" lnSpcReduction="20000"/>
          </a:bodyPr>
          <a:lstStyle/>
          <a:p>
            <a:pPr marL="285750" indent="-285750">
              <a:buFont typeface="Wingdings" pitchFamily="2" charset="2"/>
              <a:buNone/>
            </a:pPr>
            <a:r>
              <a:rPr lang="pt-BR" sz="2800" dirty="0"/>
              <a:t> </a:t>
            </a:r>
          </a:p>
        </p:txBody>
      </p:sp>
      <p:sp>
        <p:nvSpPr>
          <p:cNvPr id="2" name="CaixaDeTexto 1"/>
          <p:cNvSpPr txBox="1"/>
          <p:nvPr/>
        </p:nvSpPr>
        <p:spPr>
          <a:xfrm>
            <a:off x="395536" y="1196752"/>
            <a:ext cx="8352928" cy="4093428"/>
          </a:xfrm>
          <a:prstGeom prst="rect">
            <a:avLst/>
          </a:prstGeom>
          <a:noFill/>
        </p:spPr>
        <p:txBody>
          <a:bodyPr wrap="square" rtlCol="0">
            <a:spAutoFit/>
          </a:bodyPr>
          <a:lstStyle/>
          <a:p>
            <a:pPr marL="285750" indent="-285750">
              <a:buFont typeface="Wingdings" pitchFamily="2" charset="2"/>
              <a:buNone/>
            </a:pPr>
            <a:r>
              <a:rPr lang="pt-BR" sz="2000" i="0" dirty="0">
                <a:solidFill>
                  <a:srgbClr val="C00000"/>
                </a:solidFill>
              </a:rPr>
              <a:t>Exemplo Introdutório:</a:t>
            </a:r>
          </a:p>
          <a:p>
            <a:pPr marL="285750" indent="-285750">
              <a:buFont typeface="Wingdings" pitchFamily="2" charset="2"/>
              <a:buNone/>
            </a:pPr>
            <a:endParaRPr lang="pt-BR" sz="2000" dirty="0">
              <a:solidFill>
                <a:srgbClr val="C00000"/>
              </a:solidFill>
            </a:endParaRPr>
          </a:p>
          <a:p>
            <a:pPr marL="285750" indent="-285750"/>
            <a:r>
              <a:rPr lang="pt-BR" sz="2000" b="0" i="0" dirty="0">
                <a:solidFill>
                  <a:schemeClr val="bg2"/>
                </a:solidFill>
              </a:rPr>
              <a:t>Esse exemplo é uma variante do clássico exemplo de varejo.</a:t>
            </a:r>
          </a:p>
          <a:p>
            <a:pPr marL="285750" indent="-285750"/>
            <a:endParaRPr lang="pt-BR" sz="2000" b="0" i="0" dirty="0">
              <a:solidFill>
                <a:schemeClr val="bg2"/>
              </a:solidFill>
            </a:endParaRPr>
          </a:p>
          <a:p>
            <a:pPr marL="285750" indent="-285750"/>
            <a:r>
              <a:rPr lang="pt-BR" sz="2000" b="0" i="0" dirty="0">
                <a:solidFill>
                  <a:schemeClr val="bg2"/>
                </a:solidFill>
              </a:rPr>
              <a:t>No modelo de Entidades e Relacionamentos, nota-se que a entidade </a:t>
            </a:r>
            <a:r>
              <a:rPr lang="pt-BR" sz="2000" i="0" dirty="0">
                <a:solidFill>
                  <a:srgbClr val="C00000"/>
                </a:solidFill>
              </a:rPr>
              <a:t>Loja</a:t>
            </a:r>
            <a:r>
              <a:rPr lang="pt-BR" sz="2000" b="0" i="0" dirty="0">
                <a:solidFill>
                  <a:schemeClr val="bg2"/>
                </a:solidFill>
              </a:rPr>
              <a:t> é quem emite </a:t>
            </a:r>
            <a:r>
              <a:rPr lang="pt-BR" sz="2000" i="0" dirty="0">
                <a:solidFill>
                  <a:srgbClr val="C00000"/>
                </a:solidFill>
              </a:rPr>
              <a:t>Notas Fiscais</a:t>
            </a:r>
            <a:r>
              <a:rPr lang="pt-BR" sz="2000" b="0" i="0" dirty="0">
                <a:solidFill>
                  <a:schemeClr val="bg2"/>
                </a:solidFill>
              </a:rPr>
              <a:t>, cada uma dela com um ou vários </a:t>
            </a:r>
            <a:r>
              <a:rPr lang="pt-BR" sz="2000" i="0" dirty="0">
                <a:solidFill>
                  <a:srgbClr val="C00000"/>
                </a:solidFill>
              </a:rPr>
              <a:t>Itens</a:t>
            </a:r>
            <a:r>
              <a:rPr lang="pt-BR" sz="2000" b="0" i="0" dirty="0">
                <a:solidFill>
                  <a:schemeClr val="bg2"/>
                </a:solidFill>
              </a:rPr>
              <a:t>. Por sua vez, cada item está associado a um (e só a um) </a:t>
            </a:r>
            <a:r>
              <a:rPr lang="pt-BR" sz="2000" i="0" dirty="0">
                <a:solidFill>
                  <a:srgbClr val="C00000"/>
                </a:solidFill>
              </a:rPr>
              <a:t>Produto</a:t>
            </a:r>
            <a:r>
              <a:rPr lang="pt-BR" sz="2000" b="0" i="0" dirty="0">
                <a:solidFill>
                  <a:schemeClr val="bg2"/>
                </a:solidFill>
              </a:rPr>
              <a:t>, que pode ou não estar em </a:t>
            </a:r>
            <a:r>
              <a:rPr lang="pt-BR" sz="2000" i="0" dirty="0">
                <a:solidFill>
                  <a:srgbClr val="C00000"/>
                </a:solidFill>
              </a:rPr>
              <a:t>Promoção</a:t>
            </a:r>
            <a:r>
              <a:rPr lang="pt-BR" sz="2000" b="0" i="0" dirty="0">
                <a:solidFill>
                  <a:schemeClr val="bg2"/>
                </a:solidFill>
              </a:rPr>
              <a:t>. O </a:t>
            </a:r>
            <a:r>
              <a:rPr lang="pt-BR" sz="2000" i="0" dirty="0">
                <a:solidFill>
                  <a:srgbClr val="C00000"/>
                </a:solidFill>
              </a:rPr>
              <a:t>Atendente</a:t>
            </a:r>
            <a:r>
              <a:rPr lang="pt-BR" sz="2000" b="0" i="0" dirty="0">
                <a:solidFill>
                  <a:schemeClr val="bg2"/>
                </a:solidFill>
              </a:rPr>
              <a:t> é o responsável pela venda (e pode ser comissionado). Finalmente, o </a:t>
            </a:r>
            <a:r>
              <a:rPr lang="pt-BR" sz="2000" i="0" dirty="0">
                <a:solidFill>
                  <a:srgbClr val="C00000"/>
                </a:solidFill>
              </a:rPr>
              <a:t>Estoque</a:t>
            </a:r>
            <a:r>
              <a:rPr lang="pt-BR" sz="2000" b="0" i="0" dirty="0">
                <a:solidFill>
                  <a:schemeClr val="bg2"/>
                </a:solidFill>
              </a:rPr>
              <a:t> representa o relacionamento entre os produtos e a loja.</a:t>
            </a:r>
          </a:p>
          <a:p>
            <a:pPr marL="285750" indent="-285750"/>
            <a:endParaRPr lang="pt-BR" sz="2000" b="0" i="0" dirty="0">
              <a:solidFill>
                <a:schemeClr val="bg2"/>
              </a:solidFill>
            </a:endParaRPr>
          </a:p>
          <a:p>
            <a:pPr marL="285750" indent="-285750"/>
            <a:r>
              <a:rPr lang="pt-BR" sz="2000" b="0" i="0" dirty="0">
                <a:solidFill>
                  <a:schemeClr val="bg2"/>
                </a:solidFill>
              </a:rPr>
              <a:t>Esse modelo, embora muito adequado para o processamento transacional, não serve para análises</a:t>
            </a:r>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3309487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4294967295"/>
          </p:nvPr>
        </p:nvSpPr>
        <p:spPr/>
        <p:txBody>
          <a:bodyPr>
            <a:normAutofit fontScale="25000" lnSpcReduction="20000"/>
          </a:bodyPr>
          <a:lstStyle/>
          <a:p>
            <a:pPr marL="285750" indent="-285750">
              <a:buFont typeface="Wingdings" pitchFamily="2" charset="2"/>
              <a:buNone/>
            </a:pPr>
            <a:r>
              <a:rPr lang="pt-BR" sz="2000" dirty="0">
                <a:solidFill>
                  <a:schemeClr val="bg2"/>
                </a:solidFill>
              </a:rPr>
              <a:t> .</a:t>
            </a:r>
          </a:p>
        </p:txBody>
      </p:sp>
      <p:sp>
        <p:nvSpPr>
          <p:cNvPr id="2" name="CaixaDeTexto 1"/>
          <p:cNvSpPr txBox="1"/>
          <p:nvPr/>
        </p:nvSpPr>
        <p:spPr>
          <a:xfrm>
            <a:off x="395536" y="908720"/>
            <a:ext cx="7992888" cy="5324535"/>
          </a:xfrm>
          <a:prstGeom prst="rect">
            <a:avLst/>
          </a:prstGeom>
          <a:noFill/>
        </p:spPr>
        <p:txBody>
          <a:bodyPr wrap="square" rtlCol="0">
            <a:spAutoFit/>
          </a:bodyPr>
          <a:lstStyle/>
          <a:p>
            <a:pPr marL="285750" indent="-285750">
              <a:buFont typeface="Wingdings" pitchFamily="2" charset="2"/>
              <a:buNone/>
            </a:pPr>
            <a:r>
              <a:rPr lang="pt-BR" sz="2000" i="0" dirty="0">
                <a:solidFill>
                  <a:srgbClr val="C00000"/>
                </a:solidFill>
              </a:rPr>
              <a:t>Exemplo Introdutório:</a:t>
            </a:r>
          </a:p>
          <a:p>
            <a:pPr marL="285750" indent="-285750">
              <a:buFont typeface="Wingdings" pitchFamily="2" charset="2"/>
              <a:buNone/>
            </a:pPr>
            <a:endParaRPr lang="pt-BR" sz="2000" b="0" dirty="0">
              <a:solidFill>
                <a:schemeClr val="bg2"/>
              </a:solidFill>
            </a:endParaRPr>
          </a:p>
          <a:p>
            <a:pPr marL="285750" indent="-285750"/>
            <a:r>
              <a:rPr lang="pt-BR" sz="2000" b="0" dirty="0">
                <a:solidFill>
                  <a:schemeClr val="bg2"/>
                </a:solidFill>
              </a:rPr>
              <a:t>Será que nos interessa saber o que determinado cliente adquiriu? Ou ainda, será importante saber o valor da Nota Fiscal 1212? </a:t>
            </a:r>
          </a:p>
          <a:p>
            <a:pPr marL="285750" indent="-285750"/>
            <a:r>
              <a:rPr lang="pt-BR" sz="2000" b="0" dirty="0">
                <a:solidFill>
                  <a:schemeClr val="bg2"/>
                </a:solidFill>
              </a:rPr>
              <a:t>A resposta (sim ou não), depende diretamente de sabermos quem fez a pergunta...</a:t>
            </a:r>
          </a:p>
          <a:p>
            <a:pPr marL="285750" indent="-285750"/>
            <a:r>
              <a:rPr lang="pt-BR" sz="2000" b="0" dirty="0">
                <a:solidFill>
                  <a:schemeClr val="bg2"/>
                </a:solidFill>
              </a:rPr>
              <a:t>Naturalmente no dia-a-dia, perguntas como essa são feitas a todo instante, mas do ponto de vista analítico, são absolutamente irrelevantes.</a:t>
            </a:r>
          </a:p>
          <a:p>
            <a:pPr marL="285750" indent="-285750"/>
            <a:r>
              <a:rPr lang="pt-BR" sz="2000" b="0" dirty="0">
                <a:solidFill>
                  <a:schemeClr val="bg2"/>
                </a:solidFill>
              </a:rPr>
              <a:t>Por outro lado, provavelmente o gestor gostará de saber os 10 itens mais vendidos nas sextas-feiras. Ou ainda em que lojas determinada promoção gerou vendas associadas aos produtos promovidos.</a:t>
            </a:r>
          </a:p>
          <a:p>
            <a:pPr marL="285750" indent="-285750"/>
            <a:r>
              <a:rPr lang="pt-BR" sz="2000" b="0" dirty="0">
                <a:solidFill>
                  <a:schemeClr val="bg2"/>
                </a:solidFill>
              </a:rPr>
              <a:t>Certamente, essas perguntas são tipicamente analíticas, portanto relacionadas a um modelo dimensional.</a:t>
            </a:r>
          </a:p>
          <a:p>
            <a:pPr marL="285750" indent="-285750"/>
            <a:endParaRPr lang="pt-BR" sz="2000" b="0" dirty="0">
              <a:solidFill>
                <a:schemeClr val="bg2"/>
              </a:solidFill>
            </a:endParaRPr>
          </a:p>
          <a:p>
            <a:endParaRPr lang="pt-BR" sz="2000" b="0" dirty="0"/>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93946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a:xfrm>
            <a:off x="-252536" y="-28603"/>
            <a:ext cx="8229600" cy="1143000"/>
          </a:xfrm>
        </p:spPr>
        <p:txBody>
          <a:bodyPr/>
          <a:lstStyle/>
          <a:p>
            <a:r>
              <a:rPr lang="pt-BR" i="0" dirty="0"/>
              <a:t>Comparação entre modelos </a:t>
            </a:r>
          </a:p>
        </p:txBody>
      </p:sp>
      <p:sp>
        <p:nvSpPr>
          <p:cNvPr id="32770" name="Rectangle 3"/>
          <p:cNvSpPr>
            <a:spLocks noGrp="1" noChangeArrowheads="1"/>
          </p:cNvSpPr>
          <p:nvPr>
            <p:ph type="body" sz="half" idx="4294967295"/>
          </p:nvPr>
        </p:nvSpPr>
        <p:spPr>
          <a:xfrm>
            <a:off x="0" y="116632"/>
            <a:ext cx="4038600" cy="5832475"/>
          </a:xfrm>
        </p:spPr>
        <p:txBody>
          <a:bodyPr/>
          <a:lstStyle/>
          <a:p>
            <a:pPr>
              <a:buFont typeface="Wingdings" pitchFamily="2" charset="2"/>
              <a:buNone/>
            </a:pPr>
            <a:r>
              <a:rPr lang="pt-BR" sz="2400" b="1" i="0" dirty="0"/>
              <a:t>Relacional x Dimensional</a:t>
            </a:r>
          </a:p>
        </p:txBody>
      </p:sp>
      <p:sp>
        <p:nvSpPr>
          <p:cNvPr id="32795" name="Rectangle 2"/>
          <p:cNvSpPr>
            <a:spLocks noChangeArrowheads="1"/>
          </p:cNvSpPr>
          <p:nvPr/>
        </p:nvSpPr>
        <p:spPr bwMode="auto">
          <a:xfrm>
            <a:off x="216816" y="985866"/>
            <a:ext cx="8302625" cy="5329237"/>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latin typeface="Calibri" pitchFamily="34" charset="0"/>
              </a:rPr>
              <a:t>	A primeira grande questão quando se inicia a estudar Modelagem Dimensional é saber-se quanto esta é derivada da Modelagem Relacional.</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latin typeface="Calibri" pitchFamily="34" charset="0"/>
              </a:rPr>
              <a:t>	Essa questão perde o sentido, quando lembramos que os primeiros trabalhos de Modelagem Dimensional são </a:t>
            </a:r>
            <a:r>
              <a:rPr lang="pt-BR" sz="2400" i="0" dirty="0">
                <a:solidFill>
                  <a:srgbClr val="000000"/>
                </a:solidFill>
                <a:latin typeface="Calibri" pitchFamily="34" charset="0"/>
              </a:rPr>
              <a:t>anteriores</a:t>
            </a:r>
            <a:r>
              <a:rPr lang="pt-BR" sz="2400" b="0" i="0" dirty="0">
                <a:solidFill>
                  <a:srgbClr val="000000"/>
                </a:solidFill>
                <a:latin typeface="Calibri" pitchFamily="34" charset="0"/>
              </a:rPr>
              <a:t> aos trabalhos de Modelagem Relacional.</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latin typeface="Calibri" pitchFamily="34" charset="0"/>
              </a:rPr>
              <a:t>	A </a:t>
            </a:r>
            <a:r>
              <a:rPr lang="pt-BR" sz="2400" i="0" dirty="0">
                <a:solidFill>
                  <a:srgbClr val="FF0000"/>
                </a:solidFill>
                <a:latin typeface="Calibri" pitchFamily="34" charset="0"/>
              </a:rPr>
              <a:t>Modelagem Relacional </a:t>
            </a:r>
            <a:r>
              <a:rPr lang="pt-BR" sz="2400" b="0" i="0" dirty="0">
                <a:solidFill>
                  <a:srgbClr val="000000"/>
                </a:solidFill>
                <a:latin typeface="Calibri" pitchFamily="34" charset="0"/>
              </a:rPr>
              <a:t>é essencialmente técnica, embora represente negócios.</a:t>
            </a:r>
          </a:p>
          <a:p>
            <a:pPr marL="285750" indent="-285750" eaLnBrk="0" hangingPunct="0">
              <a:lnSpc>
                <a:spcPct val="90000"/>
              </a:lnSpc>
              <a:spcBef>
                <a:spcPct val="30000"/>
              </a:spcBef>
              <a:buClr>
                <a:schemeClr val="bg2"/>
              </a:buClr>
              <a:buFont typeface="Wingdings" pitchFamily="2" charset="2"/>
              <a:buNone/>
            </a:pPr>
            <a:r>
              <a:rPr lang="pt-BR" sz="2400" b="0" i="0" dirty="0">
                <a:solidFill>
                  <a:srgbClr val="000000"/>
                </a:solidFill>
                <a:latin typeface="Calibri" pitchFamily="34" charset="0"/>
              </a:rPr>
              <a:t>	Já a </a:t>
            </a:r>
            <a:r>
              <a:rPr lang="pt-BR" sz="2400" i="0" dirty="0">
                <a:solidFill>
                  <a:srgbClr val="FF0000"/>
                </a:solidFill>
                <a:latin typeface="Calibri" pitchFamily="34" charset="0"/>
              </a:rPr>
              <a:t>Modelagem Dimensional </a:t>
            </a:r>
            <a:r>
              <a:rPr lang="pt-BR" sz="2400" b="0" i="0" dirty="0">
                <a:solidFill>
                  <a:srgbClr val="000000"/>
                </a:solidFill>
                <a:latin typeface="Calibri" pitchFamily="34" charset="0"/>
              </a:rPr>
              <a:t>é essencialmente de negócios, embora possua técnicas específicas e visões alternativas, que variam de projetista para projetista, além de serem profundamente influenciadas pela arquitetura construtiva escolhida.</a:t>
            </a:r>
          </a:p>
          <a:p>
            <a:pPr marL="285750" indent="-285750" eaLnBrk="0" hangingPunct="0">
              <a:lnSpc>
                <a:spcPct val="90000"/>
              </a:lnSpc>
              <a:spcBef>
                <a:spcPct val="30000"/>
              </a:spcBef>
              <a:buClr>
                <a:schemeClr val="bg2"/>
              </a:buClr>
              <a:buFont typeface="Wingdings" pitchFamily="2" charset="2"/>
              <a:buChar char="§"/>
            </a:pPr>
            <a:endParaRPr lang="pt-BR" sz="2400" b="0" i="0" dirty="0">
              <a:solidFill>
                <a:srgbClr val="000000"/>
              </a:solidFill>
              <a:latin typeface="Calibri" pitchFamily="34" charset="0"/>
            </a:endParaRPr>
          </a:p>
        </p:txBody>
      </p:sp>
    </p:spTree>
    <p:extLst>
      <p:ext uri="{BB962C8B-B14F-4D97-AF65-F5344CB8AC3E}">
        <p14:creationId xmlns:p14="http://schemas.microsoft.com/office/powerpoint/2010/main" val="2810105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4294967295"/>
          </p:nvPr>
        </p:nvSpPr>
        <p:spPr>
          <a:xfrm>
            <a:off x="283061" y="836712"/>
            <a:ext cx="8229600" cy="4525963"/>
          </a:xfrm>
        </p:spPr>
        <p:txBody>
          <a:bodyPr/>
          <a:lstStyle/>
          <a:p>
            <a:pPr marL="285750" indent="-285750">
              <a:buFont typeface="Wingdings" pitchFamily="2" charset="2"/>
              <a:buNone/>
            </a:pPr>
            <a:r>
              <a:rPr lang="pt-BR" b="1" dirty="0">
                <a:solidFill>
                  <a:srgbClr val="C00000"/>
                </a:solidFill>
              </a:rPr>
              <a:t>Exemplo Introdutório</a:t>
            </a:r>
          </a:p>
        </p:txBody>
      </p:sp>
      <p:pic>
        <p:nvPicPr>
          <p:cNvPr id="113668" name="Picture 5" descr="bi2-02"/>
          <p:cNvPicPr>
            <a:picLocks noChangeAspect="1" noChangeArrowheads="1"/>
          </p:cNvPicPr>
          <p:nvPr/>
        </p:nvPicPr>
        <p:blipFill>
          <a:blip r:embed="rId2" cstate="print"/>
          <a:srcRect/>
          <a:stretch>
            <a:fillRect/>
          </a:stretch>
        </p:blipFill>
        <p:spPr bwMode="auto">
          <a:xfrm>
            <a:off x="1187624" y="1628800"/>
            <a:ext cx="5657686" cy="4484148"/>
          </a:xfrm>
          <a:prstGeom prst="rect">
            <a:avLst/>
          </a:prstGeom>
          <a:noFill/>
          <a:ln w="9525">
            <a:noFill/>
            <a:miter lim="800000"/>
            <a:headEnd/>
            <a:tailEnd/>
          </a:ln>
        </p:spPr>
      </p:pic>
      <p:sp>
        <p:nvSpPr>
          <p:cNvPr id="6"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3234222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body" idx="4294967295"/>
          </p:nvPr>
        </p:nvSpPr>
        <p:spPr/>
        <p:txBody>
          <a:bodyPr/>
          <a:lstStyle/>
          <a:p>
            <a:pPr marL="285750" indent="-285750">
              <a:buFont typeface="Wingdings" pitchFamily="2" charset="2"/>
              <a:buNone/>
            </a:pPr>
            <a:r>
              <a:rPr lang="pt-BR" sz="2000" dirty="0"/>
              <a:t> </a:t>
            </a:r>
          </a:p>
          <a:p>
            <a:pPr marL="285750" indent="-285750">
              <a:buFont typeface="Wingdings" pitchFamily="2" charset="2"/>
              <a:buNone/>
            </a:pPr>
            <a:endParaRPr lang="pt-BR" sz="2000" dirty="0"/>
          </a:p>
        </p:txBody>
      </p:sp>
      <p:sp>
        <p:nvSpPr>
          <p:cNvPr id="2" name="CaixaDeTexto 1"/>
          <p:cNvSpPr txBox="1"/>
          <p:nvPr/>
        </p:nvSpPr>
        <p:spPr>
          <a:xfrm>
            <a:off x="272176" y="836712"/>
            <a:ext cx="8136904" cy="5632311"/>
          </a:xfrm>
          <a:prstGeom prst="rect">
            <a:avLst/>
          </a:prstGeom>
          <a:noFill/>
        </p:spPr>
        <p:txBody>
          <a:bodyPr wrap="square" rtlCol="0">
            <a:spAutoFit/>
          </a:bodyPr>
          <a:lstStyle/>
          <a:p>
            <a:pPr marL="285750" indent="-285750">
              <a:buFont typeface="Wingdings" pitchFamily="2" charset="2"/>
              <a:buNone/>
            </a:pPr>
            <a:r>
              <a:rPr lang="pt-BR" sz="2000" i="0" dirty="0">
                <a:solidFill>
                  <a:srgbClr val="C00000"/>
                </a:solidFill>
              </a:rPr>
              <a:t>Exemplo Introdutório</a:t>
            </a:r>
          </a:p>
          <a:p>
            <a:pPr marL="285750" indent="-285750">
              <a:buFont typeface="Wingdings" pitchFamily="2" charset="2"/>
              <a:buNone/>
            </a:pPr>
            <a:endParaRPr lang="pt-BR" sz="2000" b="0" i="0" dirty="0">
              <a:solidFill>
                <a:schemeClr val="bg2"/>
              </a:solidFill>
            </a:endParaRPr>
          </a:p>
          <a:p>
            <a:pPr marL="285750" indent="-285750"/>
            <a:r>
              <a:rPr lang="pt-BR" sz="2000" b="0" i="0" dirty="0">
                <a:solidFill>
                  <a:schemeClr val="bg2"/>
                </a:solidFill>
              </a:rPr>
              <a:t>Temos agora uma significativa mudança, pois já não temos mais os chamados dados granulares, mas sim somatórias adequadas às perguntas feitas pelos tomadores de decisão. </a:t>
            </a:r>
          </a:p>
          <a:p>
            <a:pPr marL="285750" indent="-285750"/>
            <a:r>
              <a:rPr lang="pt-BR" sz="2000" b="0" i="0" dirty="0">
                <a:solidFill>
                  <a:schemeClr val="bg2"/>
                </a:solidFill>
              </a:rPr>
              <a:t>Notamos ainda que pouquíssimos campos que originalmente estavam nas tabelas </a:t>
            </a:r>
            <a:r>
              <a:rPr lang="pt-BR" sz="2000" i="0" dirty="0">
                <a:solidFill>
                  <a:srgbClr val="C00000"/>
                </a:solidFill>
              </a:rPr>
              <a:t>Nota Fiscal e Itens </a:t>
            </a:r>
            <a:r>
              <a:rPr lang="pt-BR" sz="2000" b="0" i="0" dirty="0">
                <a:solidFill>
                  <a:schemeClr val="bg2"/>
                </a:solidFill>
              </a:rPr>
              <a:t>foram transferidos para o novo modelo. Precisamente, somente valores e quantidades (que estavam nos itens) interessam. Chamamos esses valores de métricas.</a:t>
            </a:r>
          </a:p>
          <a:p>
            <a:pPr marL="285750" indent="-285750"/>
            <a:r>
              <a:rPr lang="pt-BR" sz="2000" b="0" i="0" dirty="0">
                <a:solidFill>
                  <a:schemeClr val="bg2"/>
                </a:solidFill>
              </a:rPr>
              <a:t>Notemos que a tabela fato </a:t>
            </a:r>
            <a:r>
              <a:rPr lang="pt-BR" sz="2000" i="0" dirty="0">
                <a:solidFill>
                  <a:srgbClr val="C00000"/>
                </a:solidFill>
              </a:rPr>
              <a:t>Venda</a:t>
            </a:r>
            <a:r>
              <a:rPr lang="pt-BR" sz="2000" b="0" i="0" dirty="0">
                <a:solidFill>
                  <a:schemeClr val="bg2"/>
                </a:solidFill>
              </a:rPr>
              <a:t>, representa as vendas de um </a:t>
            </a:r>
            <a:r>
              <a:rPr lang="pt-BR" sz="2000" i="0" dirty="0">
                <a:solidFill>
                  <a:srgbClr val="C00000"/>
                </a:solidFill>
              </a:rPr>
              <a:t>Produto</a:t>
            </a:r>
            <a:r>
              <a:rPr lang="pt-BR" sz="2000" b="0" i="0" dirty="0">
                <a:solidFill>
                  <a:schemeClr val="bg2"/>
                </a:solidFill>
              </a:rPr>
              <a:t>, em um </a:t>
            </a:r>
            <a:r>
              <a:rPr lang="pt-BR" sz="2000" i="0" dirty="0">
                <a:solidFill>
                  <a:srgbClr val="C00000"/>
                </a:solidFill>
              </a:rPr>
              <a:t>Tempo</a:t>
            </a:r>
            <a:r>
              <a:rPr lang="pt-BR" sz="2000" b="0" i="0" dirty="0">
                <a:solidFill>
                  <a:schemeClr val="bg2"/>
                </a:solidFill>
              </a:rPr>
              <a:t> (pode ser dia, hora, minuto, enfim, precisamos entender a que perguntas iremos responder, pois é possível sequer termos condições de respondê-las, se os agrupamentos forem feitos de forma errada).</a:t>
            </a:r>
          </a:p>
          <a:p>
            <a:pPr marL="285750" indent="-285750"/>
            <a:r>
              <a:rPr lang="pt-BR" sz="2000" b="0" i="0" dirty="0">
                <a:solidFill>
                  <a:schemeClr val="bg2"/>
                </a:solidFill>
              </a:rPr>
              <a:t>Observar, ainda, que chamamos de </a:t>
            </a:r>
            <a:r>
              <a:rPr lang="pt-BR" sz="2000" i="0" dirty="0">
                <a:solidFill>
                  <a:srgbClr val="C00000"/>
                </a:solidFill>
              </a:rPr>
              <a:t>Tempo</a:t>
            </a:r>
            <a:r>
              <a:rPr lang="pt-BR" sz="2000" b="0" i="0" dirty="0">
                <a:solidFill>
                  <a:schemeClr val="bg2"/>
                </a:solidFill>
              </a:rPr>
              <a:t> algo que se desdobrará em duas dimensões</a:t>
            </a:r>
            <a:r>
              <a:rPr lang="pt-BR" sz="2000" i="0" dirty="0">
                <a:solidFill>
                  <a:srgbClr val="C00000"/>
                </a:solidFill>
              </a:rPr>
              <a:t>: Data e Hora </a:t>
            </a:r>
            <a:r>
              <a:rPr lang="pt-BR" sz="2000" b="0" i="0" dirty="0">
                <a:solidFill>
                  <a:schemeClr val="bg2"/>
                </a:solidFill>
              </a:rPr>
              <a:t>(se a hora importar).</a:t>
            </a:r>
          </a:p>
          <a:p>
            <a:endParaRPr lang="pt-BR" sz="2000" b="0" i="0" dirty="0">
              <a:solidFill>
                <a:schemeClr val="bg2"/>
              </a:solidFill>
            </a:endParaRPr>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233822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4294967295"/>
          </p:nvPr>
        </p:nvSpPr>
        <p:spPr/>
        <p:txBody>
          <a:bodyPr>
            <a:normAutofit fontScale="25000" lnSpcReduction="20000"/>
          </a:bodyPr>
          <a:lstStyle/>
          <a:p>
            <a:pPr marL="285750" indent="-285750">
              <a:lnSpc>
                <a:spcPct val="90000"/>
              </a:lnSpc>
              <a:buFont typeface="Wingdings" pitchFamily="2" charset="2"/>
              <a:buNone/>
            </a:pPr>
            <a:r>
              <a:rPr lang="pt-BR" dirty="0"/>
              <a:t> </a:t>
            </a:r>
          </a:p>
        </p:txBody>
      </p:sp>
      <p:sp>
        <p:nvSpPr>
          <p:cNvPr id="2" name="CaixaDeTexto 1"/>
          <p:cNvSpPr txBox="1"/>
          <p:nvPr/>
        </p:nvSpPr>
        <p:spPr>
          <a:xfrm>
            <a:off x="179512" y="1052736"/>
            <a:ext cx="8208912" cy="4555093"/>
          </a:xfrm>
          <a:prstGeom prst="rect">
            <a:avLst/>
          </a:prstGeom>
          <a:noFill/>
        </p:spPr>
        <p:txBody>
          <a:bodyPr wrap="square" rtlCol="0">
            <a:spAutoFit/>
          </a:bodyPr>
          <a:lstStyle/>
          <a:p>
            <a:pPr marL="285750" indent="-285750">
              <a:lnSpc>
                <a:spcPct val="90000"/>
              </a:lnSpc>
              <a:buFont typeface="Wingdings" pitchFamily="2" charset="2"/>
              <a:buNone/>
            </a:pPr>
            <a:r>
              <a:rPr lang="pt-BR" sz="2000" i="0" dirty="0">
                <a:solidFill>
                  <a:srgbClr val="C00000"/>
                </a:solidFill>
              </a:rPr>
              <a:t>Exemplo Introdutório</a:t>
            </a:r>
          </a:p>
          <a:p>
            <a:pPr marL="285750" indent="-285750">
              <a:lnSpc>
                <a:spcPct val="90000"/>
              </a:lnSpc>
              <a:buFont typeface="Wingdings" pitchFamily="2" charset="2"/>
              <a:buNone/>
            </a:pPr>
            <a:endParaRPr lang="pt-BR" sz="2000" b="0" i="0" dirty="0">
              <a:solidFill>
                <a:schemeClr val="bg2"/>
              </a:solidFill>
            </a:endParaRPr>
          </a:p>
          <a:p>
            <a:pPr marL="285750" indent="-285750">
              <a:lnSpc>
                <a:spcPct val="90000"/>
              </a:lnSpc>
            </a:pPr>
            <a:r>
              <a:rPr lang="pt-BR" sz="2000" b="0" i="0" dirty="0">
                <a:solidFill>
                  <a:schemeClr val="bg2"/>
                </a:solidFill>
              </a:rPr>
              <a:t>Observemos ainda que se um </a:t>
            </a:r>
            <a:r>
              <a:rPr lang="pt-BR" sz="2000" i="0" dirty="0">
                <a:solidFill>
                  <a:srgbClr val="C00000"/>
                </a:solidFill>
              </a:rPr>
              <a:t>Produto</a:t>
            </a:r>
            <a:r>
              <a:rPr lang="pt-BR" sz="2000" b="0" i="0" dirty="0">
                <a:solidFill>
                  <a:schemeClr val="bg2"/>
                </a:solidFill>
              </a:rPr>
              <a:t> em </a:t>
            </a:r>
            <a:r>
              <a:rPr lang="pt-BR" sz="2000" i="0" dirty="0">
                <a:solidFill>
                  <a:srgbClr val="C00000"/>
                </a:solidFill>
              </a:rPr>
              <a:t>Promoção</a:t>
            </a:r>
            <a:r>
              <a:rPr lang="pt-BR" sz="2000" b="0" i="0" dirty="0">
                <a:solidFill>
                  <a:schemeClr val="bg2"/>
                </a:solidFill>
              </a:rPr>
              <a:t> for vendido, teremos condições de entender, por exemplo, em que </a:t>
            </a:r>
            <a:r>
              <a:rPr lang="pt-BR" sz="2000" i="0" dirty="0">
                <a:solidFill>
                  <a:srgbClr val="C00000"/>
                </a:solidFill>
              </a:rPr>
              <a:t>Lojas</a:t>
            </a:r>
            <a:r>
              <a:rPr lang="pt-BR" sz="2000" b="0" i="0" dirty="0">
                <a:solidFill>
                  <a:schemeClr val="bg2"/>
                </a:solidFill>
              </a:rPr>
              <a:t> essa situação se verificou.</a:t>
            </a:r>
          </a:p>
          <a:p>
            <a:pPr marL="285750" indent="-285750">
              <a:lnSpc>
                <a:spcPct val="90000"/>
              </a:lnSpc>
            </a:pPr>
            <a:endParaRPr lang="pt-BR" sz="2000" b="0" i="0" dirty="0">
              <a:solidFill>
                <a:schemeClr val="bg2"/>
              </a:solidFill>
            </a:endParaRPr>
          </a:p>
          <a:p>
            <a:pPr marL="285750" indent="-285750">
              <a:lnSpc>
                <a:spcPct val="90000"/>
              </a:lnSpc>
            </a:pPr>
            <a:r>
              <a:rPr lang="pt-BR" sz="2000" b="0" i="0" dirty="0">
                <a:solidFill>
                  <a:schemeClr val="bg2"/>
                </a:solidFill>
              </a:rPr>
              <a:t>Notamos ainda que as transações existentes no modelo relacional tendem a se transformar nos fatos, no modelo analítico.</a:t>
            </a:r>
          </a:p>
          <a:p>
            <a:pPr marL="285750" indent="-285750">
              <a:lnSpc>
                <a:spcPct val="90000"/>
              </a:lnSpc>
            </a:pPr>
            <a:endParaRPr lang="pt-BR" sz="2000" b="0" i="0" dirty="0">
              <a:solidFill>
                <a:schemeClr val="bg2"/>
              </a:solidFill>
            </a:endParaRPr>
          </a:p>
          <a:p>
            <a:pPr marL="285750" indent="-285750">
              <a:lnSpc>
                <a:spcPct val="90000"/>
              </a:lnSpc>
            </a:pPr>
            <a:r>
              <a:rPr lang="pt-BR" sz="2000" b="0" i="0" dirty="0">
                <a:solidFill>
                  <a:schemeClr val="bg2"/>
                </a:solidFill>
              </a:rPr>
              <a:t>Por outro lado, os cadastros tendem a se transformar em dimensões.</a:t>
            </a:r>
          </a:p>
          <a:p>
            <a:pPr marL="285750" indent="-285750">
              <a:lnSpc>
                <a:spcPct val="90000"/>
              </a:lnSpc>
            </a:pPr>
            <a:endParaRPr lang="pt-BR" sz="2000" b="0" i="0" dirty="0">
              <a:solidFill>
                <a:schemeClr val="bg2"/>
              </a:solidFill>
            </a:endParaRPr>
          </a:p>
          <a:p>
            <a:pPr marL="285750" indent="-285750">
              <a:lnSpc>
                <a:spcPct val="90000"/>
              </a:lnSpc>
            </a:pPr>
            <a:r>
              <a:rPr lang="pt-BR" sz="2000" b="0" i="0" dirty="0">
                <a:solidFill>
                  <a:schemeClr val="bg2"/>
                </a:solidFill>
              </a:rPr>
              <a:t>Temos uma dimensão especial, o </a:t>
            </a:r>
            <a:r>
              <a:rPr lang="pt-BR" sz="2000" i="0" dirty="0">
                <a:solidFill>
                  <a:srgbClr val="C00000"/>
                </a:solidFill>
              </a:rPr>
              <a:t>Tempo</a:t>
            </a:r>
            <a:r>
              <a:rPr lang="pt-BR" sz="2000" b="0" i="0" dirty="0">
                <a:solidFill>
                  <a:schemeClr val="bg2"/>
                </a:solidFill>
              </a:rPr>
              <a:t>, que não é cadastro no modelo relacional e sempre surge nas análises dimensionais, até porque não faz sentido buscar-se uma previsão e não se considerar o tempo.</a:t>
            </a:r>
          </a:p>
          <a:p>
            <a:endParaRPr lang="pt-BR" sz="2000" b="0" i="0" dirty="0">
              <a:solidFill>
                <a:schemeClr val="bg2"/>
              </a:solidFill>
            </a:endParaRPr>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44242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4294967295"/>
          </p:nvPr>
        </p:nvSpPr>
        <p:spPr>
          <a:xfrm>
            <a:off x="179512" y="764704"/>
            <a:ext cx="8280920" cy="5976664"/>
          </a:xfrm>
        </p:spPr>
        <p:txBody>
          <a:bodyPr>
            <a:normAutofit/>
          </a:bodyPr>
          <a:lstStyle/>
          <a:p>
            <a:pPr marL="285750" indent="-285750">
              <a:lnSpc>
                <a:spcPct val="90000"/>
              </a:lnSpc>
              <a:buFont typeface="Wingdings" pitchFamily="2" charset="2"/>
              <a:buNone/>
            </a:pPr>
            <a:r>
              <a:rPr lang="pt-BR" sz="2000" i="0" dirty="0">
                <a:solidFill>
                  <a:srgbClr val="C00000"/>
                </a:solidFill>
              </a:rPr>
              <a:t>Exemplo Introdutório</a:t>
            </a:r>
          </a:p>
          <a:p>
            <a:pPr marL="285750" indent="-285750">
              <a:lnSpc>
                <a:spcPct val="90000"/>
              </a:lnSpc>
              <a:buFont typeface="Wingdings" pitchFamily="2" charset="2"/>
              <a:buNone/>
            </a:pPr>
            <a:endParaRPr lang="pt-BR" sz="2000" b="0" i="0" dirty="0">
              <a:solidFill>
                <a:srgbClr val="C00000"/>
              </a:solidFill>
            </a:endParaRPr>
          </a:p>
          <a:p>
            <a:pPr marL="285750" indent="-285750">
              <a:lnSpc>
                <a:spcPct val="90000"/>
              </a:lnSpc>
            </a:pPr>
            <a:r>
              <a:rPr lang="pt-BR" sz="2000" b="0" i="0" dirty="0"/>
              <a:t>Notemos que um novo fato surge, esse oriundo dos movimentos ocorridos no estoque. Nota-se que essa segunda dimensão usa algumas das dimensões usadas na primeira tabela de fato, mas não todas.</a:t>
            </a:r>
          </a:p>
          <a:p>
            <a:pPr marL="285750" indent="-285750">
              <a:lnSpc>
                <a:spcPct val="90000"/>
              </a:lnSpc>
            </a:pPr>
            <a:r>
              <a:rPr lang="pt-BR" sz="2000" b="0" i="0" dirty="0"/>
              <a:t>Assim as tabelas de fato e as dimensões emergem dos objetivos organizacionais, centrados nas métricas definidas.</a:t>
            </a:r>
          </a:p>
          <a:p>
            <a:pPr marL="285750" indent="-285750">
              <a:lnSpc>
                <a:spcPct val="90000"/>
              </a:lnSpc>
            </a:pPr>
            <a:r>
              <a:rPr lang="pt-BR" sz="2000" b="0" i="0" dirty="0"/>
              <a:t>Nesse sentido então o Data Warehouse é um repositório informacional, que então nada mais é que uma rede de esquemas dimensionais.</a:t>
            </a:r>
          </a:p>
          <a:p>
            <a:pPr marL="285750" indent="-285750">
              <a:lnSpc>
                <a:spcPct val="90000"/>
              </a:lnSpc>
            </a:pPr>
            <a:r>
              <a:rPr lang="pt-BR" sz="2000" b="0" i="0" dirty="0"/>
              <a:t>Observa-se ainda que enquanto no mundo relacional a repetição de algum dado usualmente indica algum erro, no modelo dimensional essa repetição é usual!</a:t>
            </a:r>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73736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sz="half" idx="4294967295"/>
          </p:nvPr>
        </p:nvSpPr>
        <p:spPr>
          <a:xfrm>
            <a:off x="323528" y="1196752"/>
            <a:ext cx="4029075" cy="5832475"/>
          </a:xfrm>
        </p:spPr>
        <p:txBody>
          <a:bodyPr/>
          <a:lstStyle/>
          <a:p>
            <a:pPr marL="285750" indent="-285750">
              <a:buFont typeface="Wingdings" pitchFamily="2" charset="2"/>
              <a:buNone/>
            </a:pPr>
            <a:r>
              <a:rPr lang="pt-BR" sz="2000" b="1" dirty="0"/>
              <a:t>Relacional x Dimensional</a:t>
            </a:r>
          </a:p>
        </p:txBody>
      </p:sp>
      <p:graphicFrame>
        <p:nvGraphicFramePr>
          <p:cNvPr id="475378" name="Group 242"/>
          <p:cNvGraphicFramePr>
            <a:graphicFrameLocks noGrp="1"/>
          </p:cNvGraphicFramePr>
          <p:nvPr>
            <p:ph sz="half" idx="4294967295"/>
            <p:extLst>
              <p:ext uri="{D42A27DB-BD31-4B8C-83A1-F6EECF244321}">
                <p14:modId xmlns:p14="http://schemas.microsoft.com/office/powerpoint/2010/main" val="1559535299"/>
              </p:ext>
            </p:extLst>
          </p:nvPr>
        </p:nvGraphicFramePr>
        <p:xfrm>
          <a:off x="683568" y="1844824"/>
          <a:ext cx="7850188" cy="4441192"/>
        </p:xfrm>
        <a:graphic>
          <a:graphicData uri="http://schemas.openxmlformats.org/drawingml/2006/table">
            <a:tbl>
              <a:tblPr/>
              <a:tblGrid>
                <a:gridCol w="3925888">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630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a:ln>
                            <a:noFill/>
                          </a:ln>
                          <a:solidFill>
                            <a:schemeClr val="tx1"/>
                          </a:solidFill>
                          <a:effectLst/>
                          <a:latin typeface="Verdana" pitchFamily="34" charset="0"/>
                        </a:rPr>
                        <a:t>Modelo Dimensional</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Modelo Relacional</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a:ln>
                            <a:noFill/>
                          </a:ln>
                          <a:solidFill>
                            <a:schemeClr val="tx1"/>
                          </a:solidFill>
                          <a:effectLst/>
                          <a:latin typeface="Verdana" pitchFamily="34" charset="0"/>
                        </a:rPr>
                        <a:t>Estrutura Intuitiva</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Estrutura Complexa</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Concebida nos Anos 60</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Concebida nos Anos 70</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2"/>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Tabelas de Fato (Núcleo) Normalizadas</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a:ln>
                            <a:noFill/>
                          </a:ln>
                          <a:solidFill>
                            <a:schemeClr val="tx1"/>
                          </a:solidFill>
                          <a:effectLst/>
                          <a:latin typeface="Verdana" pitchFamily="34" charset="0"/>
                        </a:rPr>
                        <a:t>Todas Tabelas Normalizadas</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3"/>
                  </a:ext>
                </a:extLst>
              </a:tr>
              <a:tr h="6286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a:ln>
                            <a:noFill/>
                          </a:ln>
                          <a:solidFill>
                            <a:schemeClr val="tx1"/>
                          </a:solidFill>
                          <a:effectLst/>
                          <a:latin typeface="Verdana" pitchFamily="34" charset="0"/>
                        </a:rPr>
                        <a:t>Dimensões, funcionam como filtros e são usualmente </a:t>
                      </a:r>
                      <a:r>
                        <a:rPr kumimoji="0" lang="pt-BR" sz="2000" b="0" i="0" u="none" strike="noStrike" cap="none" normalizeH="0" baseline="0" dirty="0" err="1">
                          <a:ln>
                            <a:noFill/>
                          </a:ln>
                          <a:solidFill>
                            <a:schemeClr val="tx1"/>
                          </a:solidFill>
                          <a:effectLst/>
                          <a:latin typeface="Verdana" pitchFamily="34" charset="0"/>
                        </a:rPr>
                        <a:t>desnormalizadas</a:t>
                      </a:r>
                      <a:r>
                        <a:rPr kumimoji="0" lang="pt-BR" sz="2000" b="0" i="0" u="none" strike="noStrike" cap="none" normalizeH="0" baseline="0" dirty="0">
                          <a:ln>
                            <a:noFill/>
                          </a:ln>
                          <a:solidFill>
                            <a:schemeClr val="tx1"/>
                          </a:solidFill>
                          <a:effectLst/>
                          <a:latin typeface="Verdana" pitchFamily="34" charset="0"/>
                        </a:rPr>
                        <a:t>. São ponto de entrada nas pesquisas.</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a:ln>
                            <a:noFill/>
                          </a:ln>
                          <a:solidFill>
                            <a:schemeClr val="tx1"/>
                          </a:solidFill>
                          <a:effectLst/>
                          <a:latin typeface="Verdana" pitchFamily="34" charset="0"/>
                        </a:rPr>
                        <a:t>Não se aplica esse conceito</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4"/>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a:ln>
                            <a:noFill/>
                          </a:ln>
                          <a:solidFill>
                            <a:schemeClr val="tx1"/>
                          </a:solidFill>
                          <a:effectLst/>
                          <a:latin typeface="Verdana" pitchFamily="34" charset="0"/>
                        </a:rPr>
                        <a:t>Joined simplificado</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pt-BR" sz="2000" b="0" i="0" u="none" strike="noStrike" cap="none" normalizeH="0" baseline="0" dirty="0" err="1">
                          <a:ln>
                            <a:noFill/>
                          </a:ln>
                          <a:solidFill>
                            <a:schemeClr val="tx1"/>
                          </a:solidFill>
                          <a:effectLst/>
                          <a:latin typeface="Verdana" pitchFamily="34" charset="0"/>
                        </a:rPr>
                        <a:t>Joined</a:t>
                      </a:r>
                      <a:r>
                        <a:rPr kumimoji="0" lang="pt-BR" sz="2000" b="0" i="0" u="none" strike="noStrike" cap="none" normalizeH="0" baseline="0" dirty="0">
                          <a:ln>
                            <a:noFill/>
                          </a:ln>
                          <a:solidFill>
                            <a:schemeClr val="tx1"/>
                          </a:solidFill>
                          <a:effectLst/>
                          <a:latin typeface="Verdana" pitchFamily="34" charset="0"/>
                        </a:rPr>
                        <a:t> complexo</a:t>
                      </a:r>
                    </a:p>
                  </a:txBody>
                  <a:tcPr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5"/>
                  </a:ext>
                </a:extLst>
              </a:tr>
            </a:tbl>
          </a:graphicData>
        </a:graphic>
      </p:graphicFrame>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99812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4294967295"/>
          </p:nvPr>
        </p:nvSpPr>
        <p:spPr/>
        <p:txBody>
          <a:bodyPr/>
          <a:lstStyle/>
          <a:p>
            <a:pPr marL="0" indent="0">
              <a:buNone/>
            </a:pPr>
            <a:r>
              <a:rPr lang="pt-BR" dirty="0"/>
              <a:t> </a:t>
            </a:r>
          </a:p>
        </p:txBody>
      </p:sp>
      <p:pic>
        <p:nvPicPr>
          <p:cNvPr id="118789" name="Picture 5" descr="IC4340"/>
          <p:cNvPicPr>
            <a:picLocks noChangeAspect="1" noChangeArrowheads="1"/>
          </p:cNvPicPr>
          <p:nvPr/>
        </p:nvPicPr>
        <p:blipFill>
          <a:blip r:embed="rId2" cstate="print"/>
          <a:srcRect/>
          <a:stretch>
            <a:fillRect/>
          </a:stretch>
        </p:blipFill>
        <p:spPr bwMode="auto">
          <a:xfrm>
            <a:off x="5148064" y="4049843"/>
            <a:ext cx="3744640" cy="2808157"/>
          </a:xfrm>
          <a:prstGeom prst="rect">
            <a:avLst/>
          </a:prstGeom>
          <a:noFill/>
        </p:spPr>
      </p:pic>
      <p:sp>
        <p:nvSpPr>
          <p:cNvPr id="2" name="CaixaDeTexto 1"/>
          <p:cNvSpPr txBox="1"/>
          <p:nvPr/>
        </p:nvSpPr>
        <p:spPr>
          <a:xfrm>
            <a:off x="342882" y="908720"/>
            <a:ext cx="7973534" cy="1631216"/>
          </a:xfrm>
          <a:prstGeom prst="rect">
            <a:avLst/>
          </a:prstGeom>
          <a:noFill/>
        </p:spPr>
        <p:txBody>
          <a:bodyPr wrap="square" rtlCol="0">
            <a:spAutoFit/>
          </a:bodyPr>
          <a:lstStyle/>
          <a:p>
            <a:r>
              <a:rPr lang="pt-BR" sz="2000" b="0" i="0" dirty="0">
                <a:solidFill>
                  <a:schemeClr val="bg2"/>
                </a:solidFill>
              </a:rPr>
              <a:t>É possível fazermos uma análise considerando apenas três dimensões: Produto, Loja e Tempo. Essas dimensões podem ser representadas num modelo tridimensional, como o apresentado a seguir:</a:t>
            </a:r>
          </a:p>
          <a:p>
            <a:endParaRPr lang="pt-BR" sz="2000" dirty="0"/>
          </a:p>
        </p:txBody>
      </p:sp>
      <p:sp>
        <p:nvSpPr>
          <p:cNvPr id="6"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35827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4294967295"/>
          </p:nvPr>
        </p:nvSpPr>
        <p:spPr>
          <a:xfrm>
            <a:off x="395536" y="908720"/>
            <a:ext cx="8229600" cy="2576513"/>
          </a:xfrm>
        </p:spPr>
        <p:txBody>
          <a:bodyPr>
            <a:noAutofit/>
          </a:bodyPr>
          <a:lstStyle/>
          <a:p>
            <a:pPr marL="285750" indent="-285750"/>
            <a:r>
              <a:rPr lang="pt-BR" sz="2400" b="0" i="0" dirty="0"/>
              <a:t>Naturalmente será possível analisarmos em “n” dimensões, apenas não é possível representarmos em desenho tal situação. </a:t>
            </a:r>
          </a:p>
          <a:p>
            <a:pPr marL="285750" indent="-285750"/>
            <a:r>
              <a:rPr lang="pt-BR" sz="2400" b="0" i="0" dirty="0"/>
              <a:t>Vamos nos concentrar no cubo central do esquema. Se pensarmos num produto qualquer P1, vendido numa loja L1, numa data T1. Essa situação será representada por um ponto no cubo central.</a:t>
            </a:r>
          </a:p>
        </p:txBody>
      </p:sp>
      <p:sp>
        <p:nvSpPr>
          <p:cNvPr id="119813" name="Rectangle 6"/>
          <p:cNvSpPr>
            <a:spLocks noChangeArrowheads="1"/>
          </p:cNvSpPr>
          <p:nvPr/>
        </p:nvSpPr>
        <p:spPr bwMode="auto">
          <a:xfrm>
            <a:off x="107504" y="3689350"/>
            <a:ext cx="4319588" cy="316865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Podemos ter, por exemplo, representadas situações tipicamente granulares, por exemplo quantos pacotes de suco de laranja foram vendidos na loja de Araraquara em 12/07/2010?</a:t>
            </a:r>
          </a:p>
        </p:txBody>
      </p:sp>
      <p:pic>
        <p:nvPicPr>
          <p:cNvPr id="119814" name="Picture 6" descr="IC4340"/>
          <p:cNvPicPr>
            <a:picLocks noChangeAspect="1" noChangeArrowheads="1"/>
          </p:cNvPicPr>
          <p:nvPr/>
        </p:nvPicPr>
        <p:blipFill>
          <a:blip r:embed="rId2" cstate="print"/>
          <a:srcRect/>
          <a:stretch>
            <a:fillRect/>
          </a:stretch>
        </p:blipFill>
        <p:spPr bwMode="auto">
          <a:xfrm>
            <a:off x="4859338" y="3411538"/>
            <a:ext cx="3384550" cy="2538412"/>
          </a:xfrm>
          <a:prstGeom prst="rect">
            <a:avLst/>
          </a:prstGeom>
          <a:noFill/>
        </p:spPr>
      </p:pic>
      <p:sp>
        <p:nvSpPr>
          <p:cNvPr id="7"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449615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type="body" idx="4294967295"/>
          </p:nvPr>
        </p:nvSpPr>
        <p:spPr>
          <a:xfrm>
            <a:off x="23326" y="857405"/>
            <a:ext cx="8229600" cy="2576513"/>
          </a:xfrm>
        </p:spPr>
        <p:txBody>
          <a:bodyPr>
            <a:noAutofit/>
          </a:bodyPr>
          <a:lstStyle/>
          <a:p>
            <a:pPr marL="285750" indent="-285750"/>
            <a:r>
              <a:rPr lang="pt-BR" sz="2400" b="0" i="0" dirty="0"/>
              <a:t>Já se pensarmos em planos (</a:t>
            </a:r>
            <a:r>
              <a:rPr lang="pt-BR" sz="2400" b="0" i="0" dirty="0" err="1"/>
              <a:t>slicing</a:t>
            </a:r>
            <a:r>
              <a:rPr lang="pt-BR" sz="2400" b="0" i="0" dirty="0"/>
              <a:t>) temos condições de pensar numa faixa de produtos. Por exemplo, produtos de P1 até </a:t>
            </a:r>
            <a:r>
              <a:rPr lang="pt-BR" sz="2400" b="0" i="0" dirty="0" err="1"/>
              <a:t>Pn</a:t>
            </a:r>
            <a:r>
              <a:rPr lang="pt-BR" sz="2400" b="0" i="0" dirty="0"/>
              <a:t>, algo como saber quantos pacotes de suco foram vendidos em Araraquara em 12/07/2010 ou como saber quantos pacotes de suco de laranja foram vendidos no interior de São Paulo em 12/07/2010. Analogamente, o mesmo ocorre em relação a data.</a:t>
            </a:r>
          </a:p>
        </p:txBody>
      </p:sp>
      <p:sp>
        <p:nvSpPr>
          <p:cNvPr id="120837" name="Rectangle 5"/>
          <p:cNvSpPr>
            <a:spLocks noChangeArrowheads="1"/>
          </p:cNvSpPr>
          <p:nvPr/>
        </p:nvSpPr>
        <p:spPr bwMode="auto">
          <a:xfrm>
            <a:off x="242020" y="3444331"/>
            <a:ext cx="4319588" cy="316865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Já o conceito de cubo (</a:t>
            </a:r>
            <a:r>
              <a:rPr lang="pt-BR" sz="2400" b="0" i="0" dirty="0" err="1">
                <a:solidFill>
                  <a:srgbClr val="000000"/>
                </a:solidFill>
              </a:rPr>
              <a:t>dicing</a:t>
            </a:r>
            <a:r>
              <a:rPr lang="pt-BR" sz="2400" b="0" i="0" dirty="0">
                <a:solidFill>
                  <a:srgbClr val="000000"/>
                </a:solidFill>
              </a:rPr>
              <a:t>) representaria situações como o total de pacotes sucos de laranja vendidos no interior de São Paulo durante o mês de julho de 2010.</a:t>
            </a:r>
          </a:p>
        </p:txBody>
      </p:sp>
      <p:pic>
        <p:nvPicPr>
          <p:cNvPr id="120838" name="Picture 6" descr="IC4340"/>
          <p:cNvPicPr>
            <a:picLocks noChangeAspect="1" noChangeArrowheads="1"/>
          </p:cNvPicPr>
          <p:nvPr/>
        </p:nvPicPr>
        <p:blipFill>
          <a:blip r:embed="rId2" cstate="print"/>
          <a:srcRect/>
          <a:stretch>
            <a:fillRect/>
          </a:stretch>
        </p:blipFill>
        <p:spPr bwMode="auto">
          <a:xfrm>
            <a:off x="5004048" y="3717032"/>
            <a:ext cx="3384550" cy="2538412"/>
          </a:xfrm>
          <a:prstGeom prst="rect">
            <a:avLst/>
          </a:prstGeom>
          <a:noFill/>
        </p:spPr>
      </p:pic>
      <p:sp>
        <p:nvSpPr>
          <p:cNvPr id="7"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251153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body" idx="4294967295"/>
          </p:nvPr>
        </p:nvSpPr>
        <p:spPr>
          <a:xfrm>
            <a:off x="14288" y="835025"/>
            <a:ext cx="8229600" cy="2576513"/>
          </a:xfrm>
        </p:spPr>
        <p:txBody>
          <a:bodyPr>
            <a:normAutofit/>
          </a:bodyPr>
          <a:lstStyle/>
          <a:p>
            <a:pPr marL="285750" indent="-285750"/>
            <a:r>
              <a:rPr lang="pt-BR" sz="2400" b="0" i="0" dirty="0"/>
              <a:t>O conceito de rotação de planos ou </a:t>
            </a:r>
            <a:r>
              <a:rPr lang="pt-BR" sz="2400" b="0" i="0" dirty="0" err="1"/>
              <a:t>pivotamento</a:t>
            </a:r>
            <a:r>
              <a:rPr lang="pt-BR" sz="2400" b="0" i="0" dirty="0"/>
              <a:t> está relacionado com a mudança dos eixos dimensionais, permitindo transformação na visualização dos dados. Devemos lembrar que usualmente os dados serão apresentados em forma de planos, portanto fixamos uma cidade e obtemos os consumos dos produtos por dia do mês.</a:t>
            </a:r>
          </a:p>
        </p:txBody>
      </p:sp>
      <p:sp>
        <p:nvSpPr>
          <p:cNvPr id="121861" name="Rectangle 5"/>
          <p:cNvSpPr>
            <a:spLocks noChangeArrowheads="1"/>
          </p:cNvSpPr>
          <p:nvPr/>
        </p:nvSpPr>
        <p:spPr bwMode="auto">
          <a:xfrm>
            <a:off x="14288" y="3400720"/>
            <a:ext cx="4629720" cy="316865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Analogamente, podemos fixar um produto e identificar suas vendas nas lojas durantes o mês.</a:t>
            </a:r>
          </a:p>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Algo como visualizarmos na forma de planilha todos os produtos vendidos no mês na cidade de São Paulo.</a:t>
            </a:r>
          </a:p>
        </p:txBody>
      </p:sp>
      <p:pic>
        <p:nvPicPr>
          <p:cNvPr id="121862" name="Picture 6" descr="IC4340"/>
          <p:cNvPicPr>
            <a:picLocks noChangeAspect="1" noChangeArrowheads="1"/>
          </p:cNvPicPr>
          <p:nvPr/>
        </p:nvPicPr>
        <p:blipFill>
          <a:blip r:embed="rId2" cstate="print"/>
          <a:srcRect/>
          <a:stretch>
            <a:fillRect/>
          </a:stretch>
        </p:blipFill>
        <p:spPr bwMode="auto">
          <a:xfrm>
            <a:off x="4859338" y="3411538"/>
            <a:ext cx="3384550" cy="2538412"/>
          </a:xfrm>
          <a:prstGeom prst="rect">
            <a:avLst/>
          </a:prstGeom>
          <a:noFill/>
        </p:spPr>
      </p:pic>
      <p:sp>
        <p:nvSpPr>
          <p:cNvPr id="7"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36101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4294967295"/>
          </p:nvPr>
        </p:nvSpPr>
        <p:spPr>
          <a:xfrm>
            <a:off x="223630" y="749108"/>
            <a:ext cx="8229600" cy="2576513"/>
          </a:xfrm>
        </p:spPr>
        <p:txBody>
          <a:bodyPr>
            <a:normAutofit/>
          </a:bodyPr>
          <a:lstStyle/>
          <a:p>
            <a:pPr marL="285750" indent="-285750"/>
            <a:r>
              <a:rPr lang="pt-BR" sz="2400" b="0" i="0" dirty="0"/>
              <a:t>Outro conceito importante está relacionado a granularidade do dado armazenado. Por exemplo, em relação a dimensão geografia podemos estipular:</a:t>
            </a:r>
          </a:p>
          <a:p>
            <a:pPr marL="285750" indent="-285750">
              <a:buFont typeface="Wingdings" pitchFamily="2" charset="2"/>
              <a:buNone/>
            </a:pPr>
            <a:r>
              <a:rPr lang="pt-BR" sz="2400" b="0" i="0" dirty="0"/>
              <a:t>	País </a:t>
            </a:r>
            <a:r>
              <a:rPr lang="pt-BR" sz="2400" b="0" i="0" dirty="0">
                <a:sym typeface="Wingdings" pitchFamily="2" charset="2"/>
              </a:rPr>
              <a:t> Região Estado  Distrito  Cidade  Loja</a:t>
            </a:r>
          </a:p>
          <a:p>
            <a:pPr marL="285750" indent="-285750"/>
            <a:r>
              <a:rPr lang="pt-BR" sz="2400" b="0" i="0" dirty="0"/>
              <a:t>Analogamente, isso pode ser feito para qualquer outra dimensão. </a:t>
            </a:r>
          </a:p>
        </p:txBody>
      </p:sp>
      <p:sp>
        <p:nvSpPr>
          <p:cNvPr id="122885" name="Rectangle 5"/>
          <p:cNvSpPr>
            <a:spLocks noChangeArrowheads="1"/>
          </p:cNvSpPr>
          <p:nvPr/>
        </p:nvSpPr>
        <p:spPr bwMode="auto">
          <a:xfrm>
            <a:off x="250472" y="3212976"/>
            <a:ext cx="4319588" cy="3168650"/>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Por exemplo, se a partir de analisarmos o estado de São Paulo resolvermos saber o consumo de uma região, por exemplo a macro região de Ribeirão Preto, estamos fazendo um </a:t>
            </a:r>
            <a:r>
              <a:rPr lang="pt-BR" sz="2400" b="0" i="0" dirty="0" err="1">
                <a:solidFill>
                  <a:srgbClr val="000000"/>
                </a:solidFill>
              </a:rPr>
              <a:t>Drill-Down</a:t>
            </a:r>
            <a:r>
              <a:rPr lang="pt-BR" sz="2400" b="0" i="0" dirty="0">
                <a:solidFill>
                  <a:srgbClr val="000000"/>
                </a:solidFill>
              </a:rPr>
              <a:t>. Seu conceito inverso chama-se </a:t>
            </a:r>
            <a:r>
              <a:rPr lang="pt-BR" sz="2400" b="0" i="0" dirty="0" err="1">
                <a:solidFill>
                  <a:srgbClr val="000000"/>
                </a:solidFill>
              </a:rPr>
              <a:t>Roll-Up</a:t>
            </a:r>
            <a:r>
              <a:rPr lang="pt-BR" sz="2400" b="0" i="0" dirty="0">
                <a:solidFill>
                  <a:srgbClr val="000000"/>
                </a:solidFill>
              </a:rPr>
              <a:t>.</a:t>
            </a:r>
          </a:p>
        </p:txBody>
      </p:sp>
      <p:pic>
        <p:nvPicPr>
          <p:cNvPr id="122886" name="Picture 6" descr="IC4340"/>
          <p:cNvPicPr>
            <a:picLocks noChangeAspect="1" noChangeArrowheads="1"/>
          </p:cNvPicPr>
          <p:nvPr/>
        </p:nvPicPr>
        <p:blipFill>
          <a:blip r:embed="rId2" cstate="print"/>
          <a:srcRect/>
          <a:stretch>
            <a:fillRect/>
          </a:stretch>
        </p:blipFill>
        <p:spPr bwMode="auto">
          <a:xfrm>
            <a:off x="4859338" y="3411538"/>
            <a:ext cx="3384550" cy="2538412"/>
          </a:xfrm>
          <a:prstGeom prst="rect">
            <a:avLst/>
          </a:prstGeom>
          <a:noFill/>
        </p:spPr>
      </p:pic>
      <p:sp>
        <p:nvSpPr>
          <p:cNvPr id="7"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92118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body" idx="1"/>
          </p:nvPr>
        </p:nvSpPr>
        <p:spPr>
          <a:xfrm>
            <a:off x="811" y="836712"/>
            <a:ext cx="8892480" cy="4525963"/>
          </a:xfrm>
        </p:spPr>
        <p:txBody>
          <a:bodyPr/>
          <a:lstStyle/>
          <a:p>
            <a:pPr>
              <a:buFont typeface="Wingdings" pitchFamily="2" charset="2"/>
              <a:buNone/>
            </a:pPr>
            <a:r>
              <a:rPr lang="pt-BR" b="0" i="0" dirty="0"/>
              <a:t>	A abordagem dimensional resulta em um projeto de banco de dados voltado a otimização da </a:t>
            </a:r>
            <a:r>
              <a:rPr lang="pt-BR" b="0" i="0" dirty="0">
                <a:solidFill>
                  <a:srgbClr val="C00000"/>
                </a:solidFill>
              </a:rPr>
              <a:t>performance </a:t>
            </a:r>
            <a:r>
              <a:rPr lang="pt-BR" b="0" i="0" dirty="0"/>
              <a:t>nos caminhos previstos para o acesso aos dados pelos usuários. </a:t>
            </a:r>
          </a:p>
          <a:p>
            <a:pPr>
              <a:buFont typeface="Wingdings" pitchFamily="2" charset="2"/>
              <a:buNone/>
            </a:pPr>
            <a:r>
              <a:rPr lang="pt-BR" b="0" i="0" dirty="0"/>
              <a:t>	Assim vários cálculos intermediários são armazenados, criando úteis </a:t>
            </a:r>
            <a:r>
              <a:rPr lang="pt-BR" b="0" i="0" dirty="0">
                <a:solidFill>
                  <a:srgbClr val="C00000"/>
                </a:solidFill>
              </a:rPr>
              <a:t>redundâncias</a:t>
            </a:r>
            <a:r>
              <a:rPr lang="pt-BR" b="0" i="0" dirty="0"/>
              <a:t> que tornam possível evitar-se cálculos repetitivos.</a:t>
            </a:r>
          </a:p>
          <a:p>
            <a:endParaRPr lang="pt-BR" b="0" i="0" dirty="0"/>
          </a:p>
        </p:txBody>
      </p:sp>
      <p:pic>
        <p:nvPicPr>
          <p:cNvPr id="33794" name="Picture 3"/>
          <p:cNvPicPr>
            <a:picLocks noChangeAspect="1" noChangeArrowheads="1"/>
          </p:cNvPicPr>
          <p:nvPr/>
        </p:nvPicPr>
        <p:blipFill>
          <a:blip r:embed="rId2" cstate="print"/>
          <a:srcRect/>
          <a:stretch>
            <a:fillRect/>
          </a:stretch>
        </p:blipFill>
        <p:spPr bwMode="auto">
          <a:xfrm>
            <a:off x="5796136" y="3429000"/>
            <a:ext cx="2375942" cy="3278800"/>
          </a:xfrm>
          <a:prstGeom prst="rect">
            <a:avLst/>
          </a:prstGeom>
          <a:noFill/>
          <a:ln w="9525">
            <a:noFill/>
            <a:miter lim="800000"/>
            <a:headEnd/>
            <a:tailEnd/>
          </a:ln>
        </p:spPr>
      </p:pic>
      <p:sp>
        <p:nvSpPr>
          <p:cNvPr id="33795" name="Rectangle 4"/>
          <p:cNvSpPr>
            <a:spLocks noGrp="1" noChangeArrowheads="1"/>
          </p:cNvSpPr>
          <p:nvPr>
            <p:ph type="title"/>
          </p:nvPr>
        </p:nvSpPr>
        <p:spPr>
          <a:xfrm>
            <a:off x="16141" y="150200"/>
            <a:ext cx="7313613" cy="434975"/>
          </a:xfrm>
        </p:spPr>
        <p:txBody>
          <a:bodyPr>
            <a:noAutofit/>
          </a:bodyPr>
          <a:lstStyle/>
          <a:p>
            <a:pPr algn="l"/>
            <a:r>
              <a:rPr lang="pt-BR" sz="2400" i="0" dirty="0">
                <a:solidFill>
                  <a:schemeClr val="bg2"/>
                </a:solidFill>
              </a:rPr>
              <a:t>Uma Visão Geral: Abordagem de </a:t>
            </a:r>
            <a:r>
              <a:rPr lang="pt-BR" sz="2400" i="0" dirty="0" err="1">
                <a:solidFill>
                  <a:schemeClr val="bg2"/>
                </a:solidFill>
              </a:rPr>
              <a:t>Kimball</a:t>
            </a:r>
            <a:endParaRPr lang="pt-BR" sz="2400" i="0" dirty="0">
              <a:solidFill>
                <a:schemeClr val="bg2"/>
              </a:solidFill>
            </a:endParaRPr>
          </a:p>
        </p:txBody>
      </p:sp>
    </p:spTree>
    <p:extLst>
      <p:ext uri="{BB962C8B-B14F-4D97-AF65-F5344CB8AC3E}">
        <p14:creationId xmlns:p14="http://schemas.microsoft.com/office/powerpoint/2010/main" val="1629795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323528" y="53752"/>
            <a:ext cx="8229600" cy="1143000"/>
          </a:xfrm>
        </p:spPr>
        <p:txBody>
          <a:bodyPr/>
          <a:lstStyle/>
          <a:p>
            <a:pPr algn="l"/>
            <a:r>
              <a:rPr lang="pt-BR" dirty="0"/>
              <a:t>Discussão Metodológica</a:t>
            </a:r>
          </a:p>
        </p:txBody>
      </p:sp>
      <p:sp>
        <p:nvSpPr>
          <p:cNvPr id="123907" name="Rectangle 3"/>
          <p:cNvSpPr>
            <a:spLocks noGrp="1" noChangeArrowheads="1"/>
          </p:cNvSpPr>
          <p:nvPr>
            <p:ph type="body" idx="4294967295"/>
          </p:nvPr>
        </p:nvSpPr>
        <p:spPr>
          <a:xfrm>
            <a:off x="287015" y="848575"/>
            <a:ext cx="8302625" cy="5673725"/>
          </a:xfrm>
        </p:spPr>
        <p:txBody>
          <a:bodyPr/>
          <a:lstStyle/>
          <a:p>
            <a:pPr marL="285750" indent="-285750"/>
            <a:r>
              <a:rPr lang="pt-BR" sz="2000" b="0" i="0" dirty="0"/>
              <a:t>Duas linhas metodológicas bastante diversas, mas apenas em alguns aspectos, foram as principais “formadoras” do processo de construção dos Data Warehouses. </a:t>
            </a:r>
          </a:p>
          <a:p>
            <a:pPr marL="285750" indent="-285750"/>
            <a:r>
              <a:rPr lang="pt-BR" sz="2000" b="0" i="0" dirty="0"/>
              <a:t>A proposta de Bill </a:t>
            </a:r>
            <a:r>
              <a:rPr lang="pt-BR" sz="2000" b="0" i="0" dirty="0" err="1"/>
              <a:t>Imnon</a:t>
            </a:r>
            <a:r>
              <a:rPr lang="pt-BR" sz="2000" b="0" i="0" dirty="0"/>
              <a:t> tem o mérito de ter sido a primeira (ele é considerado o pai do conceito de data warehouse). Suas ideias iniciais (hoje ele revisou grande parte delas a partir de uma proposta que intitulou de DW 2.0) eram centradas na construção de um grande depósito central de informações empresariais, tratado, limpo e integrado, a ser construído inicialmente e a partir do qual outros depósitos de dados (os data </a:t>
            </a:r>
            <a:r>
              <a:rPr lang="pt-BR" sz="2000" b="0" i="0" dirty="0" err="1"/>
              <a:t>marts</a:t>
            </a:r>
            <a:r>
              <a:rPr lang="pt-BR" sz="2000" b="0" i="0" dirty="0"/>
              <a:t>) seriam originados e construídos.</a:t>
            </a:r>
          </a:p>
          <a:p>
            <a:pPr marL="285750" indent="-285750"/>
            <a:r>
              <a:rPr lang="pt-BR" sz="2000" b="0" i="0" dirty="0"/>
              <a:t>O grande problema dessa abordagem é que os negócios mudam tão dinamicamente, que quando o DW estiver construído, provavelmente não servirá para responder as questões que motivaram sua construção...</a:t>
            </a:r>
          </a:p>
        </p:txBody>
      </p:sp>
      <p:pic>
        <p:nvPicPr>
          <p:cNvPr id="4" name="Picture 5"/>
          <p:cNvPicPr>
            <a:picLocks noChangeAspect="1" noChangeArrowheads="1"/>
          </p:cNvPicPr>
          <p:nvPr/>
        </p:nvPicPr>
        <p:blipFill>
          <a:blip r:embed="rId2" cstate="print"/>
          <a:srcRect/>
          <a:stretch>
            <a:fillRect/>
          </a:stretch>
        </p:blipFill>
        <p:spPr bwMode="auto">
          <a:xfrm>
            <a:off x="7632700" y="5516563"/>
            <a:ext cx="1187450" cy="136842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179512" y="5543550"/>
            <a:ext cx="952500" cy="1314450"/>
          </a:xfrm>
          <a:prstGeom prst="rect">
            <a:avLst/>
          </a:prstGeom>
          <a:noFill/>
          <a:ln w="9525">
            <a:noFill/>
            <a:miter lim="800000"/>
            <a:headEnd/>
            <a:tailEnd/>
          </a:ln>
        </p:spPr>
      </p:pic>
      <p:pic>
        <p:nvPicPr>
          <p:cNvPr id="9218" name="Picture 2" descr="http://upload.wikimedia.org/wikipedia/commons/thumb/1/17/Red_versus_blue_swords.svg/200px-Red_versus_blue_swords.svg.png"/>
          <p:cNvPicPr>
            <a:picLocks noChangeAspect="1" noChangeArrowheads="1"/>
          </p:cNvPicPr>
          <p:nvPr/>
        </p:nvPicPr>
        <p:blipFill>
          <a:blip r:embed="rId4" cstate="print"/>
          <a:srcRect/>
          <a:stretch>
            <a:fillRect/>
          </a:stretch>
        </p:blipFill>
        <p:spPr bwMode="auto">
          <a:xfrm>
            <a:off x="3923928" y="5589240"/>
            <a:ext cx="1112912" cy="1112912"/>
          </a:xfrm>
          <a:prstGeom prst="rect">
            <a:avLst/>
          </a:prstGeom>
          <a:noFill/>
        </p:spPr>
      </p:pic>
      <p:sp>
        <p:nvSpPr>
          <p:cNvPr id="7"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070446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298947" y="908720"/>
            <a:ext cx="8229600" cy="1143000"/>
          </a:xfrm>
        </p:spPr>
        <p:txBody>
          <a:bodyPr/>
          <a:lstStyle/>
          <a:p>
            <a:pPr algn="l"/>
            <a:r>
              <a:rPr lang="pt-BR" sz="2400" i="0" dirty="0">
                <a:solidFill>
                  <a:schemeClr val="bg2"/>
                </a:solidFill>
              </a:rPr>
              <a:t>O esquema </a:t>
            </a:r>
            <a:r>
              <a:rPr lang="pt-BR" sz="2400" i="0" dirty="0" err="1">
                <a:solidFill>
                  <a:schemeClr val="bg2"/>
                </a:solidFill>
              </a:rPr>
              <a:t>top-down</a:t>
            </a:r>
            <a:endParaRPr lang="pt-BR" sz="2400" i="0" dirty="0">
              <a:solidFill>
                <a:schemeClr val="bg2"/>
              </a:solidFill>
            </a:endParaRPr>
          </a:p>
        </p:txBody>
      </p:sp>
      <p:sp>
        <p:nvSpPr>
          <p:cNvPr id="124931" name="Rectangle 3"/>
          <p:cNvSpPr>
            <a:spLocks noGrp="1" noChangeArrowheads="1"/>
          </p:cNvSpPr>
          <p:nvPr>
            <p:ph type="body" idx="4294967295"/>
          </p:nvPr>
        </p:nvSpPr>
        <p:spPr>
          <a:xfrm>
            <a:off x="395536" y="1412776"/>
            <a:ext cx="8229600" cy="4525963"/>
          </a:xfrm>
        </p:spPr>
        <p:txBody>
          <a:bodyPr>
            <a:normAutofit/>
          </a:bodyPr>
          <a:lstStyle/>
          <a:p>
            <a:pPr marL="285750" indent="-285750"/>
            <a:r>
              <a:rPr lang="pt-BR" sz="2400" b="0" i="0" dirty="0"/>
              <a:t>Vantagens: Os assuntos são integrados, se pensarmos no potencial de vendas por pessoa empregada, será possível analisarmos. Todas as peças deverão se encaixar, quando o projeto estiver finalizado.</a:t>
            </a:r>
          </a:p>
          <a:p>
            <a:pPr marL="285750" indent="-285750"/>
            <a:r>
              <a:rPr lang="pt-BR" sz="2400" b="0" i="0" dirty="0"/>
              <a:t>Desvantagens: Tempo de construção muito maior do que </a:t>
            </a:r>
            <a:r>
              <a:rPr lang="pt-BR" sz="2400" b="0" i="0" dirty="0" err="1"/>
              <a:t>bottom-up</a:t>
            </a:r>
            <a:r>
              <a:rPr lang="pt-BR" sz="2400" b="0" i="0" dirty="0"/>
              <a:t>, custo inicial muito maior e retorno do investimento só quando o projeto tiver partes implementadas.</a:t>
            </a:r>
          </a:p>
        </p:txBody>
      </p:sp>
      <p:pic>
        <p:nvPicPr>
          <p:cNvPr id="124932" name="Picture 4" descr="dw-top-down"/>
          <p:cNvPicPr>
            <a:picLocks noChangeAspect="1" noChangeArrowheads="1"/>
          </p:cNvPicPr>
          <p:nvPr/>
        </p:nvPicPr>
        <p:blipFill>
          <a:blip r:embed="rId2" cstate="print"/>
          <a:srcRect/>
          <a:stretch>
            <a:fillRect/>
          </a:stretch>
        </p:blipFill>
        <p:spPr bwMode="auto">
          <a:xfrm>
            <a:off x="4267200" y="4138613"/>
            <a:ext cx="4454525" cy="2719387"/>
          </a:xfrm>
          <a:prstGeom prst="rect">
            <a:avLst/>
          </a:prstGeom>
          <a:noFill/>
          <a:ln w="9525">
            <a:noFill/>
            <a:miter lim="800000"/>
            <a:headEnd/>
            <a:tailEnd/>
          </a:ln>
        </p:spPr>
      </p:pic>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pic>
        <p:nvPicPr>
          <p:cNvPr id="6" name="Picture 5"/>
          <p:cNvPicPr>
            <a:picLocks noChangeAspect="1" noChangeArrowheads="1"/>
          </p:cNvPicPr>
          <p:nvPr/>
        </p:nvPicPr>
        <p:blipFill>
          <a:blip r:embed="rId3" cstate="print"/>
          <a:srcRect/>
          <a:stretch>
            <a:fillRect/>
          </a:stretch>
        </p:blipFill>
        <p:spPr bwMode="auto">
          <a:xfrm>
            <a:off x="1403648" y="4814093"/>
            <a:ext cx="1187450" cy="1368425"/>
          </a:xfrm>
          <a:prstGeom prst="rect">
            <a:avLst/>
          </a:prstGeom>
          <a:noFill/>
          <a:ln w="9525">
            <a:noFill/>
            <a:miter lim="800000"/>
            <a:headEnd/>
            <a:tailEnd/>
          </a:ln>
        </p:spPr>
      </p:pic>
    </p:spTree>
    <p:extLst>
      <p:ext uri="{BB962C8B-B14F-4D97-AF65-F5344CB8AC3E}">
        <p14:creationId xmlns:p14="http://schemas.microsoft.com/office/powerpoint/2010/main" val="1196683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body" idx="4294967295"/>
          </p:nvPr>
        </p:nvSpPr>
        <p:spPr>
          <a:xfrm>
            <a:off x="251520" y="1184275"/>
            <a:ext cx="8302625" cy="5673725"/>
          </a:xfrm>
        </p:spPr>
        <p:txBody>
          <a:bodyPr>
            <a:normAutofit/>
          </a:bodyPr>
          <a:lstStyle/>
          <a:p>
            <a:pPr marL="285750" indent="-285750">
              <a:lnSpc>
                <a:spcPct val="90000"/>
              </a:lnSpc>
            </a:pPr>
            <a:r>
              <a:rPr lang="pt-BR" sz="2400" b="0" i="0" dirty="0"/>
              <a:t>A proposta de Ralph </a:t>
            </a:r>
            <a:r>
              <a:rPr lang="pt-BR" sz="2400" b="0" i="0" dirty="0" err="1">
                <a:solidFill>
                  <a:schemeClr val="bg2"/>
                </a:solidFill>
              </a:rPr>
              <a:t>Kimball</a:t>
            </a:r>
            <a:r>
              <a:rPr lang="pt-BR" sz="2400" b="0" i="0" dirty="0"/>
              <a:t> veio com um estilo mais simples e mais voltado aos negócios. Também conhecida como metodologia “star </a:t>
            </a:r>
            <a:r>
              <a:rPr lang="pt-BR" sz="2400" b="0" i="0" dirty="0" err="1"/>
              <a:t>schema</a:t>
            </a:r>
            <a:r>
              <a:rPr lang="pt-BR" sz="2400" b="0" i="0" dirty="0"/>
              <a:t>” (</a:t>
            </a:r>
            <a:r>
              <a:rPr lang="pt-BR" sz="2400" b="0" i="0" dirty="0" err="1"/>
              <a:t>Kimball</a:t>
            </a:r>
            <a:r>
              <a:rPr lang="pt-BR" sz="2400" b="0" i="0" dirty="0"/>
              <a:t> criou esse conceito), tende a projetos de data </a:t>
            </a:r>
            <a:r>
              <a:rPr lang="pt-BR" sz="2400" b="0" i="0" dirty="0" err="1"/>
              <a:t>marts</a:t>
            </a:r>
            <a:r>
              <a:rPr lang="pt-BR" sz="2400" b="0" i="0" dirty="0"/>
              <a:t> separados que deverão ser integrados a medida que evoluem.</a:t>
            </a:r>
          </a:p>
          <a:p>
            <a:pPr marL="285750" indent="-285750">
              <a:lnSpc>
                <a:spcPct val="90000"/>
              </a:lnSpc>
            </a:pPr>
            <a:r>
              <a:rPr lang="pt-BR" sz="2400" b="0" i="0" dirty="0"/>
              <a:t>Atualmente </a:t>
            </a:r>
            <a:r>
              <a:rPr lang="pt-BR" sz="2400" b="0" i="0" dirty="0" err="1"/>
              <a:t>Kimball</a:t>
            </a:r>
            <a:r>
              <a:rPr lang="pt-BR" sz="2400" b="0" i="0" dirty="0"/>
              <a:t> adaptou esse conceito, chamando esse núcleo central de </a:t>
            </a:r>
            <a:r>
              <a:rPr lang="pt-BR" sz="2400" b="0" i="0" dirty="0" err="1"/>
              <a:t>supermart</a:t>
            </a:r>
            <a:r>
              <a:rPr lang="pt-BR" sz="2400" b="0" i="0" dirty="0"/>
              <a:t>. </a:t>
            </a:r>
          </a:p>
          <a:p>
            <a:pPr marL="285750" indent="-285750">
              <a:lnSpc>
                <a:spcPct val="90000"/>
              </a:lnSpc>
            </a:pPr>
            <a:r>
              <a:rPr lang="pt-BR" sz="2400" b="0" i="0" dirty="0"/>
              <a:t>Inegavelmente os projetos seguido essa metodologia serão implementados muito rapidamente, todavia existe o risco dos data </a:t>
            </a:r>
            <a:r>
              <a:rPr lang="pt-BR" sz="2400" b="0" i="0" dirty="0" err="1"/>
              <a:t>marts</a:t>
            </a:r>
            <a:r>
              <a:rPr lang="pt-BR" sz="2400" b="0" i="0" dirty="0"/>
              <a:t> (ou das estrelas) criadas não se integrarem, o que levaria a criação de inúmeros data </a:t>
            </a:r>
            <a:r>
              <a:rPr lang="pt-BR" sz="2400" b="0" i="0" dirty="0" err="1"/>
              <a:t>marts</a:t>
            </a:r>
            <a:r>
              <a:rPr lang="pt-BR" sz="2400" b="0" i="0" dirty="0"/>
              <a:t> e não ao data warehouse, que sempre é o objetivo final.</a:t>
            </a:r>
          </a:p>
        </p:txBody>
      </p:sp>
      <p:sp>
        <p:nvSpPr>
          <p:cNvPr id="4" name="Rectangle 2"/>
          <p:cNvSpPr txBox="1">
            <a:spLocks noChangeArrowheads="1"/>
          </p:cNvSpPr>
          <p:nvPr/>
        </p:nvSpPr>
        <p:spPr>
          <a:xfrm>
            <a:off x="288032" y="332656"/>
            <a:ext cx="8229600" cy="1143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pt-BR" sz="2400" i="0" u="none" strike="noStrike" kern="1200" cap="none" spc="0" normalizeH="0" baseline="0" noProof="0" dirty="0">
                <a:ln>
                  <a:noFill/>
                </a:ln>
                <a:solidFill>
                  <a:schemeClr val="bg2"/>
                </a:solidFill>
                <a:effectLst/>
                <a:uLnTx/>
                <a:uFillTx/>
                <a:latin typeface="+mj-lt"/>
                <a:ea typeface="+mj-ea"/>
                <a:cs typeface="+mj-cs"/>
              </a:rPr>
              <a:t>O esquema </a:t>
            </a:r>
            <a:r>
              <a:rPr kumimoji="0" lang="pt-BR" sz="2400" i="0" u="none" strike="noStrike" kern="1200" cap="none" spc="0" normalizeH="0" baseline="0" noProof="0" dirty="0" err="1">
                <a:ln>
                  <a:noFill/>
                </a:ln>
                <a:solidFill>
                  <a:schemeClr val="bg2"/>
                </a:solidFill>
                <a:effectLst/>
                <a:uLnTx/>
                <a:uFillTx/>
                <a:latin typeface="+mj-lt"/>
                <a:ea typeface="+mj-ea"/>
                <a:cs typeface="+mj-cs"/>
              </a:rPr>
              <a:t>bottom-up</a:t>
            </a:r>
            <a:endParaRPr kumimoji="0" lang="pt-BR" sz="2400" i="0" u="none" strike="noStrike" kern="1200" cap="none" spc="0" normalizeH="0" baseline="0" noProof="0" dirty="0">
              <a:ln>
                <a:noFill/>
              </a:ln>
              <a:solidFill>
                <a:schemeClr val="bg2"/>
              </a:solidFill>
              <a:effectLst/>
              <a:uLnTx/>
              <a:uFillTx/>
              <a:latin typeface="+mj-lt"/>
              <a:ea typeface="+mj-ea"/>
              <a:cs typeface="+mj-cs"/>
            </a:endParaRPr>
          </a:p>
        </p:txBody>
      </p:sp>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pic>
        <p:nvPicPr>
          <p:cNvPr id="6" name="Picture 4"/>
          <p:cNvPicPr>
            <a:picLocks noChangeAspect="1" noChangeArrowheads="1"/>
          </p:cNvPicPr>
          <p:nvPr/>
        </p:nvPicPr>
        <p:blipFill>
          <a:blip r:embed="rId2" cstate="print"/>
          <a:srcRect/>
          <a:stretch>
            <a:fillRect/>
          </a:stretch>
        </p:blipFill>
        <p:spPr bwMode="auto">
          <a:xfrm>
            <a:off x="3926582" y="5543550"/>
            <a:ext cx="952500" cy="131445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5262879" y="5460074"/>
            <a:ext cx="2907468" cy="1363782"/>
          </a:xfrm>
          <a:prstGeom prst="rect">
            <a:avLst/>
          </a:prstGeom>
          <a:noFill/>
        </p:spPr>
      </p:pic>
    </p:spTree>
    <p:extLst>
      <p:ext uri="{BB962C8B-B14F-4D97-AF65-F5344CB8AC3E}">
        <p14:creationId xmlns:p14="http://schemas.microsoft.com/office/powerpoint/2010/main" val="2145473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17475" y="764704"/>
            <a:ext cx="8229600" cy="1143000"/>
          </a:xfrm>
        </p:spPr>
        <p:txBody>
          <a:bodyPr/>
          <a:lstStyle/>
          <a:p>
            <a:pPr algn="l"/>
            <a:r>
              <a:rPr lang="pt-BR" sz="2400" i="0" dirty="0">
                <a:solidFill>
                  <a:schemeClr val="bg2"/>
                </a:solidFill>
              </a:rPr>
              <a:t>O esquema </a:t>
            </a:r>
            <a:r>
              <a:rPr lang="pt-BR" sz="2400" i="0" dirty="0" err="1">
                <a:solidFill>
                  <a:schemeClr val="bg2"/>
                </a:solidFill>
              </a:rPr>
              <a:t>bottom-up</a:t>
            </a:r>
            <a:endParaRPr lang="pt-BR" sz="2400" i="0" dirty="0">
              <a:solidFill>
                <a:schemeClr val="bg2"/>
              </a:solidFill>
            </a:endParaRPr>
          </a:p>
        </p:txBody>
      </p:sp>
      <p:sp>
        <p:nvSpPr>
          <p:cNvPr id="126979" name="Rectangle 3"/>
          <p:cNvSpPr>
            <a:spLocks noGrp="1" noChangeArrowheads="1"/>
          </p:cNvSpPr>
          <p:nvPr>
            <p:ph type="body" idx="4294967295"/>
          </p:nvPr>
        </p:nvSpPr>
        <p:spPr>
          <a:xfrm>
            <a:off x="143033" y="1196752"/>
            <a:ext cx="8229600" cy="4525963"/>
          </a:xfrm>
        </p:spPr>
        <p:txBody>
          <a:bodyPr>
            <a:normAutofit/>
          </a:bodyPr>
          <a:lstStyle/>
          <a:p>
            <a:pPr marL="285750" indent="-285750"/>
            <a:r>
              <a:rPr lang="pt-BR" sz="2400" b="0" i="0" dirty="0"/>
              <a:t>Vantagens: Tempo de construção muito menor do que </a:t>
            </a:r>
            <a:r>
              <a:rPr lang="pt-BR" sz="2400" b="0" i="0" dirty="0" err="1"/>
              <a:t>top-down</a:t>
            </a:r>
            <a:r>
              <a:rPr lang="pt-BR" sz="2400" b="0" i="0" dirty="0"/>
              <a:t>, custo inicial muito menor e retorno do investimento a partir do início de operação do primeiro data </a:t>
            </a:r>
            <a:r>
              <a:rPr lang="pt-BR" sz="2400" b="0" i="0" dirty="0" err="1"/>
              <a:t>mart</a:t>
            </a:r>
            <a:r>
              <a:rPr lang="pt-BR" sz="2400" b="0" i="0" dirty="0"/>
              <a:t>.</a:t>
            </a:r>
          </a:p>
          <a:p>
            <a:pPr marL="285750" indent="-285750"/>
            <a:r>
              <a:rPr lang="pt-BR" sz="2400" b="0" i="0" dirty="0"/>
              <a:t>Desvantagens: Os assuntos são desintegrados, se pensarmos no potencial de vendas por pessoa empregada, não será possível analisarmos. Riscos consideráveis de não encaixe de estruturas. </a:t>
            </a:r>
          </a:p>
        </p:txBody>
      </p:sp>
      <p:sp>
        <p:nvSpPr>
          <p:cNvPr id="126980" name="Rectangle 5"/>
          <p:cNvSpPr>
            <a:spLocks noChangeArrowheads="1"/>
          </p:cNvSpPr>
          <p:nvPr/>
        </p:nvSpPr>
        <p:spPr bwMode="auto">
          <a:xfrm>
            <a:off x="146887" y="4054200"/>
            <a:ext cx="3923621" cy="2735262"/>
          </a:xfrm>
          <a:prstGeom prst="rect">
            <a:avLst/>
          </a:prstGeom>
          <a:noFill/>
          <a:ln w="9525">
            <a:noFill/>
            <a:miter lim="800000"/>
            <a:headEnd/>
            <a:tailEnd/>
          </a:ln>
        </p:spPr>
        <p:txBody>
          <a:bodyPr/>
          <a:lstStyle/>
          <a:p>
            <a:pPr marL="285750" indent="-285750" eaLnBrk="0" hangingPunct="0">
              <a:lnSpc>
                <a:spcPct val="90000"/>
              </a:lnSpc>
              <a:spcBef>
                <a:spcPct val="30000"/>
              </a:spcBef>
              <a:buClr>
                <a:schemeClr val="bg2"/>
              </a:buClr>
              <a:buFont typeface="Wingdings" pitchFamily="2" charset="2"/>
              <a:buChar char="§"/>
            </a:pPr>
            <a:r>
              <a:rPr lang="pt-BR" sz="2400" b="0" i="0" dirty="0">
                <a:solidFill>
                  <a:srgbClr val="000000"/>
                </a:solidFill>
              </a:rPr>
              <a:t>Custos totais imprevisíveis, incluindo risco de não conclusão do próprio projeto.</a:t>
            </a:r>
          </a:p>
        </p:txBody>
      </p:sp>
      <p:pic>
        <p:nvPicPr>
          <p:cNvPr id="126981" name="Picture 6" descr="dw-botton-up"/>
          <p:cNvPicPr>
            <a:picLocks noChangeAspect="1" noChangeArrowheads="1"/>
          </p:cNvPicPr>
          <p:nvPr/>
        </p:nvPicPr>
        <p:blipFill>
          <a:blip r:embed="rId2" cstate="print"/>
          <a:srcRect/>
          <a:stretch>
            <a:fillRect/>
          </a:stretch>
        </p:blipFill>
        <p:spPr bwMode="auto">
          <a:xfrm>
            <a:off x="4419600" y="4052888"/>
            <a:ext cx="4302125" cy="2625725"/>
          </a:xfrm>
          <a:prstGeom prst="rect">
            <a:avLst/>
          </a:prstGeom>
          <a:noFill/>
          <a:ln w="9525">
            <a:noFill/>
            <a:miter lim="800000"/>
            <a:headEnd/>
            <a:tailEnd/>
          </a:ln>
        </p:spPr>
      </p:pic>
      <p:sp>
        <p:nvSpPr>
          <p:cNvPr id="6"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1727533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67544" y="116632"/>
            <a:ext cx="7200800" cy="1143000"/>
          </a:xfrm>
        </p:spPr>
        <p:txBody>
          <a:bodyPr>
            <a:normAutofit/>
          </a:bodyPr>
          <a:lstStyle/>
          <a:p>
            <a:r>
              <a:rPr lang="pt-BR" sz="3200" dirty="0"/>
              <a:t>Modelagem Dimensional Informal</a:t>
            </a:r>
          </a:p>
        </p:txBody>
      </p:sp>
      <p:sp>
        <p:nvSpPr>
          <p:cNvPr id="126979" name="Rectangle 3"/>
          <p:cNvSpPr>
            <a:spLocks noGrp="1" noChangeArrowheads="1"/>
          </p:cNvSpPr>
          <p:nvPr>
            <p:ph type="body" idx="4294967295"/>
          </p:nvPr>
        </p:nvSpPr>
        <p:spPr>
          <a:xfrm>
            <a:off x="-207522" y="790935"/>
            <a:ext cx="9172010" cy="4525963"/>
          </a:xfrm>
        </p:spPr>
        <p:txBody>
          <a:bodyPr/>
          <a:lstStyle/>
          <a:p>
            <a:pPr marL="285750" indent="-285750">
              <a:buNone/>
            </a:pPr>
            <a:r>
              <a:rPr lang="pt-BR" b="0" i="0" dirty="0"/>
              <a:t>	Mesmo que de validade muito discutível por alguns, considerada mera técnica complementar por outros, a técnica das perguntas chaves (Quem, O que ou Qual, Quando e Onde), pode ajudar bastante a quem começa a fazer seus primeiros modelos dimensionais.</a:t>
            </a:r>
          </a:p>
          <a:p>
            <a:pPr marL="285750" indent="-285750">
              <a:buNone/>
            </a:pPr>
            <a:r>
              <a:rPr lang="pt-BR" b="0" i="0" dirty="0"/>
              <a:t>	A razão está nas respostas dessas questões, que podem identificar as qualificações que desejamos, portanto podem elucidar nossas dimensões. Por exemplo:</a:t>
            </a:r>
          </a:p>
          <a:p>
            <a:pPr lvl="1"/>
            <a:r>
              <a:rPr lang="pt-BR" sz="2400" b="0" i="0" dirty="0"/>
              <a:t>Quando: Dimensão Data e Hora</a:t>
            </a:r>
          </a:p>
          <a:p>
            <a:pPr lvl="1"/>
            <a:r>
              <a:rPr lang="pt-BR" sz="2400" b="0" i="0" dirty="0"/>
              <a:t>Quem: Dimensões Cliente, Fornecedor, Vendedor, etc.</a:t>
            </a:r>
          </a:p>
          <a:p>
            <a:pPr lvl="1"/>
            <a:r>
              <a:rPr lang="pt-BR" sz="2400" b="0" i="0" dirty="0"/>
              <a:t>Onde: Local</a:t>
            </a:r>
          </a:p>
          <a:p>
            <a:pPr lvl="1"/>
            <a:r>
              <a:rPr lang="pt-BR" sz="2400" b="0" i="0" dirty="0"/>
              <a:t>O que: Produto, Natureza da Operação, </a:t>
            </a:r>
            <a:r>
              <a:rPr lang="pt-BR" sz="2400" b="0" i="0" dirty="0" err="1"/>
              <a:t>etc</a:t>
            </a:r>
            <a:endParaRPr lang="pt-BR" sz="2400" b="0" i="0" dirty="0"/>
          </a:p>
          <a:p>
            <a:pPr lvl="1">
              <a:buNone/>
            </a:pPr>
            <a:endParaRPr lang="pt-BR" sz="2400" b="0" i="0" dirty="0"/>
          </a:p>
        </p:txBody>
      </p:sp>
      <p:pic>
        <p:nvPicPr>
          <p:cNvPr id="74754" name="Picture 2" descr="http://thumbs.dreamstime.com/x/quem-quando-porque-28435990.jpg"/>
          <p:cNvPicPr>
            <a:picLocks noChangeAspect="1" noChangeArrowheads="1"/>
          </p:cNvPicPr>
          <p:nvPr/>
        </p:nvPicPr>
        <p:blipFill>
          <a:blip r:embed="rId2" cstate="print"/>
          <a:srcRect/>
          <a:stretch>
            <a:fillRect/>
          </a:stretch>
        </p:blipFill>
        <p:spPr bwMode="auto">
          <a:xfrm>
            <a:off x="6732240" y="4848200"/>
            <a:ext cx="2009800" cy="2009800"/>
          </a:xfrm>
          <a:prstGeom prst="rect">
            <a:avLst/>
          </a:prstGeom>
          <a:noFill/>
        </p:spPr>
      </p:pic>
      <p:sp>
        <p:nvSpPr>
          <p:cNvPr id="5" name="Rectangle 2"/>
          <p:cNvSpPr txBox="1">
            <a:spLocks noChangeArrowheads="1"/>
          </p:cNvSpPr>
          <p:nvPr/>
        </p:nvSpPr>
        <p:spPr bwMode="auto">
          <a:xfrm>
            <a:off x="250472" y="149559"/>
            <a:ext cx="7313613" cy="4247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mj-lt"/>
                <a:ea typeface="+mj-ea"/>
                <a:cs typeface="+mj-cs"/>
              </a:rPr>
              <a:t>Data Warehouse – Conceitos Básicos</a:t>
            </a:r>
          </a:p>
        </p:txBody>
      </p:sp>
    </p:spTree>
    <p:extLst>
      <p:ext uri="{BB962C8B-B14F-4D97-AF65-F5344CB8AC3E}">
        <p14:creationId xmlns:p14="http://schemas.microsoft.com/office/powerpoint/2010/main" val="2593165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30629" y="116632"/>
            <a:ext cx="8280920" cy="396875"/>
          </a:xfrm>
        </p:spPr>
        <p:txBody>
          <a:bodyPr>
            <a:noAutofit/>
          </a:bodyPr>
          <a:lstStyle/>
          <a:p>
            <a:pPr algn="l"/>
            <a:r>
              <a:rPr lang="pt-BR" sz="2400" i="0" dirty="0">
                <a:solidFill>
                  <a:schemeClr val="bg2"/>
                </a:solidFill>
              </a:rPr>
              <a:t>Uma estimativa Data </a:t>
            </a:r>
            <a:r>
              <a:rPr lang="pt-BR" sz="2400" i="0" dirty="0" err="1">
                <a:solidFill>
                  <a:schemeClr val="bg2"/>
                </a:solidFill>
              </a:rPr>
              <a:t>Mart</a:t>
            </a:r>
            <a:r>
              <a:rPr lang="pt-BR" sz="2400" i="0" dirty="0">
                <a:solidFill>
                  <a:schemeClr val="bg2"/>
                </a:solidFill>
              </a:rPr>
              <a:t> x Data Warehouse (2009)</a:t>
            </a:r>
          </a:p>
        </p:txBody>
      </p:sp>
      <p:pic>
        <p:nvPicPr>
          <p:cNvPr id="128003" name="Picture 4" descr="Tabela"/>
          <p:cNvPicPr>
            <a:picLocks noChangeAspect="1" noChangeArrowheads="1"/>
          </p:cNvPicPr>
          <p:nvPr/>
        </p:nvPicPr>
        <p:blipFill>
          <a:blip r:embed="rId2" cstate="print"/>
          <a:srcRect/>
          <a:stretch>
            <a:fillRect/>
          </a:stretch>
        </p:blipFill>
        <p:spPr bwMode="auto">
          <a:xfrm>
            <a:off x="755576" y="1052736"/>
            <a:ext cx="7885062" cy="5049374"/>
          </a:xfrm>
          <a:prstGeom prst="rect">
            <a:avLst/>
          </a:prstGeom>
          <a:noFill/>
          <a:ln w="9525">
            <a:noFill/>
            <a:miter lim="800000"/>
            <a:headEnd/>
            <a:tailEnd/>
          </a:ln>
        </p:spPr>
      </p:pic>
    </p:spTree>
    <p:extLst>
      <p:ext uri="{BB962C8B-B14F-4D97-AF65-F5344CB8AC3E}">
        <p14:creationId xmlns:p14="http://schemas.microsoft.com/office/powerpoint/2010/main" val="3495180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0" y="0"/>
            <a:ext cx="8229600" cy="1143000"/>
          </a:xfrm>
        </p:spPr>
        <p:txBody>
          <a:bodyPr/>
          <a:lstStyle/>
          <a:p>
            <a:pPr algn="l"/>
            <a:r>
              <a:rPr lang="pt-BR" sz="2400" i="0" dirty="0">
                <a:solidFill>
                  <a:schemeClr val="bg2"/>
                </a:solidFill>
              </a:rPr>
              <a:t>Discussão Metodológica</a:t>
            </a:r>
          </a:p>
        </p:txBody>
      </p:sp>
      <p:sp>
        <p:nvSpPr>
          <p:cNvPr id="132099" name="Rectangle 3"/>
          <p:cNvSpPr>
            <a:spLocks noGrp="1" noChangeArrowheads="1"/>
          </p:cNvSpPr>
          <p:nvPr>
            <p:ph type="body" idx="4294967295"/>
          </p:nvPr>
        </p:nvSpPr>
        <p:spPr>
          <a:xfrm>
            <a:off x="71686" y="836712"/>
            <a:ext cx="8892802" cy="4896966"/>
          </a:xfrm>
        </p:spPr>
        <p:txBody>
          <a:bodyPr>
            <a:noAutofit/>
          </a:bodyPr>
          <a:lstStyle/>
          <a:p>
            <a:pPr marL="285750" indent="-285750"/>
            <a:r>
              <a:rPr lang="pt-BR" sz="2200" b="0" i="0" dirty="0">
                <a:solidFill>
                  <a:schemeClr val="bg2"/>
                </a:solidFill>
              </a:rPr>
              <a:t>As propostas clássicas de </a:t>
            </a:r>
            <a:r>
              <a:rPr lang="pt-BR" sz="2200" b="0" i="0" dirty="0" err="1">
                <a:solidFill>
                  <a:schemeClr val="bg2"/>
                </a:solidFill>
              </a:rPr>
              <a:t>Imnon</a:t>
            </a:r>
            <a:r>
              <a:rPr lang="pt-BR" sz="2200" b="0" i="0" dirty="0">
                <a:solidFill>
                  <a:schemeClr val="bg2"/>
                </a:solidFill>
              </a:rPr>
              <a:t> e </a:t>
            </a:r>
            <a:r>
              <a:rPr lang="pt-BR" sz="2200" b="0" i="0" dirty="0" err="1">
                <a:solidFill>
                  <a:schemeClr val="bg2"/>
                </a:solidFill>
              </a:rPr>
              <a:t>Kimball</a:t>
            </a:r>
            <a:r>
              <a:rPr lang="pt-BR" sz="2200" b="0" i="0" dirty="0">
                <a:solidFill>
                  <a:schemeClr val="bg2"/>
                </a:solidFill>
              </a:rPr>
              <a:t> continuam atuais e são alvo de discussão contínua.</a:t>
            </a:r>
          </a:p>
          <a:p>
            <a:pPr marL="285750" indent="-285750"/>
            <a:endParaRPr lang="pt-BR" sz="2200" b="0" i="0" dirty="0">
              <a:solidFill>
                <a:schemeClr val="bg2"/>
              </a:solidFill>
            </a:endParaRPr>
          </a:p>
          <a:p>
            <a:pPr marL="285750" indent="-285750"/>
            <a:r>
              <a:rPr lang="pt-BR" sz="2200" b="0" i="0" dirty="0">
                <a:solidFill>
                  <a:schemeClr val="bg2"/>
                </a:solidFill>
              </a:rPr>
              <a:t>As soluções “</a:t>
            </a:r>
            <a:r>
              <a:rPr lang="pt-BR" sz="2200" b="0" i="0" dirty="0" err="1">
                <a:solidFill>
                  <a:schemeClr val="bg2"/>
                </a:solidFill>
              </a:rPr>
              <a:t>in-memory</a:t>
            </a:r>
            <a:r>
              <a:rPr lang="pt-BR" sz="2200" b="0" i="0" dirty="0">
                <a:solidFill>
                  <a:schemeClr val="bg2"/>
                </a:solidFill>
              </a:rPr>
              <a:t>” que podem utilizar estruturas relacionais são aspectos que devem ser avaliados, pois estão em franco crescimento.</a:t>
            </a:r>
          </a:p>
          <a:p>
            <a:pPr marL="285750" indent="-285750"/>
            <a:endParaRPr lang="pt-BR" sz="2200" b="0" i="0" dirty="0">
              <a:solidFill>
                <a:schemeClr val="bg2"/>
              </a:solidFill>
            </a:endParaRPr>
          </a:p>
          <a:p>
            <a:pPr marL="285750" indent="-285750"/>
            <a:r>
              <a:rPr lang="pt-BR" sz="2200" b="0" i="0" dirty="0">
                <a:solidFill>
                  <a:schemeClr val="bg2"/>
                </a:solidFill>
              </a:rPr>
              <a:t>Observar que aparentemente contraditórias, as metodologias de </a:t>
            </a:r>
            <a:r>
              <a:rPr lang="pt-BR" sz="2200" b="0" i="0" dirty="0" err="1">
                <a:solidFill>
                  <a:schemeClr val="bg2"/>
                </a:solidFill>
              </a:rPr>
              <a:t>Kimball</a:t>
            </a:r>
            <a:r>
              <a:rPr lang="pt-BR" sz="2200" b="0" i="0" dirty="0">
                <a:solidFill>
                  <a:schemeClr val="bg2"/>
                </a:solidFill>
              </a:rPr>
              <a:t> e </a:t>
            </a:r>
            <a:r>
              <a:rPr lang="pt-BR" sz="2200" b="0" i="0" dirty="0" err="1">
                <a:solidFill>
                  <a:schemeClr val="bg2"/>
                </a:solidFill>
              </a:rPr>
              <a:t>Imnon</a:t>
            </a:r>
            <a:r>
              <a:rPr lang="pt-BR" sz="2200" b="0" i="0" dirty="0">
                <a:solidFill>
                  <a:schemeClr val="bg2"/>
                </a:solidFill>
              </a:rPr>
              <a:t> guardam muita semelhança, quando o projeto é bem planejado!</a:t>
            </a:r>
          </a:p>
          <a:p>
            <a:pPr marL="285750" indent="-285750"/>
            <a:endParaRPr lang="pt-BR" sz="2200" b="0" i="0" dirty="0">
              <a:solidFill>
                <a:schemeClr val="bg2"/>
              </a:solidFill>
            </a:endParaRPr>
          </a:p>
          <a:p>
            <a:pPr marL="285750" indent="-285750"/>
            <a:r>
              <a:rPr lang="pt-BR" sz="2200" b="0" i="0" dirty="0">
                <a:solidFill>
                  <a:schemeClr val="bg2"/>
                </a:solidFill>
              </a:rPr>
              <a:t>Notar ainda que cada vez mais </a:t>
            </a:r>
            <a:r>
              <a:rPr lang="pt-BR" sz="2200" b="0" i="0" dirty="0" err="1">
                <a:solidFill>
                  <a:schemeClr val="bg2"/>
                </a:solidFill>
              </a:rPr>
              <a:t>Imnon</a:t>
            </a:r>
            <a:r>
              <a:rPr lang="pt-BR" sz="2200" b="0" i="0" dirty="0">
                <a:solidFill>
                  <a:schemeClr val="bg2"/>
                </a:solidFill>
              </a:rPr>
              <a:t> indica que quando se pensa nas áreas individualmente, a estratégia de </a:t>
            </a:r>
            <a:r>
              <a:rPr lang="pt-BR" sz="2200" b="0" i="0" dirty="0" err="1">
                <a:solidFill>
                  <a:schemeClr val="bg2"/>
                </a:solidFill>
              </a:rPr>
              <a:t>Kimball</a:t>
            </a:r>
            <a:r>
              <a:rPr lang="pt-BR" sz="2200" b="0" i="0" dirty="0">
                <a:solidFill>
                  <a:schemeClr val="bg2"/>
                </a:solidFill>
              </a:rPr>
              <a:t> é a dominante.</a:t>
            </a:r>
          </a:p>
          <a:p>
            <a:pPr marL="285750" indent="-285750"/>
            <a:endParaRPr lang="pt-BR" sz="2200" b="0" i="0" dirty="0">
              <a:solidFill>
                <a:schemeClr val="bg2"/>
              </a:solidFill>
            </a:endParaRPr>
          </a:p>
          <a:p>
            <a:pPr marL="285750" indent="-285750"/>
            <a:r>
              <a:rPr lang="pt-BR" sz="2200" b="0" i="0" dirty="0">
                <a:solidFill>
                  <a:schemeClr val="bg2"/>
                </a:solidFill>
              </a:rPr>
              <a:t>Por outro lado, o barramento de Data </a:t>
            </a:r>
            <a:r>
              <a:rPr lang="pt-BR" sz="2200" b="0" i="0" dirty="0" err="1">
                <a:solidFill>
                  <a:schemeClr val="bg2"/>
                </a:solidFill>
              </a:rPr>
              <a:t>Marts</a:t>
            </a:r>
            <a:r>
              <a:rPr lang="pt-BR" sz="2200" b="0" i="0" dirty="0">
                <a:solidFill>
                  <a:schemeClr val="bg2"/>
                </a:solidFill>
              </a:rPr>
              <a:t>, atualmente defendido por </a:t>
            </a:r>
            <a:r>
              <a:rPr lang="pt-BR" sz="2200" b="0" i="0" dirty="0" err="1">
                <a:solidFill>
                  <a:schemeClr val="bg2"/>
                </a:solidFill>
              </a:rPr>
              <a:t>Kimball</a:t>
            </a:r>
            <a:r>
              <a:rPr lang="pt-BR" sz="2200" b="0" i="0" dirty="0">
                <a:solidFill>
                  <a:schemeClr val="bg2"/>
                </a:solidFill>
              </a:rPr>
              <a:t>, lembra muito a concepção original de </a:t>
            </a:r>
            <a:r>
              <a:rPr lang="pt-BR" sz="2200" b="0" i="0" dirty="0" err="1">
                <a:solidFill>
                  <a:schemeClr val="bg2"/>
                </a:solidFill>
              </a:rPr>
              <a:t>Imnon</a:t>
            </a:r>
            <a:r>
              <a:rPr lang="pt-BR" sz="2200" b="0" i="0" dirty="0">
                <a:solidFill>
                  <a:schemeClr val="bg2"/>
                </a:solidFill>
              </a:rPr>
              <a:t>...</a:t>
            </a:r>
          </a:p>
        </p:txBody>
      </p:sp>
    </p:spTree>
    <p:extLst>
      <p:ext uri="{BB962C8B-B14F-4D97-AF65-F5344CB8AC3E}">
        <p14:creationId xmlns:p14="http://schemas.microsoft.com/office/powerpoint/2010/main" val="2517893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323528" y="188640"/>
            <a:ext cx="8229600" cy="1143000"/>
          </a:xfrm>
        </p:spPr>
        <p:txBody>
          <a:bodyPr/>
          <a:lstStyle/>
          <a:p>
            <a:pPr algn="l"/>
            <a:r>
              <a:rPr lang="pt-BR" sz="2400" i="0" dirty="0">
                <a:solidFill>
                  <a:schemeClr val="bg2"/>
                </a:solidFill>
              </a:rPr>
              <a:t>Decorrências</a:t>
            </a:r>
          </a:p>
        </p:txBody>
      </p:sp>
      <p:sp>
        <p:nvSpPr>
          <p:cNvPr id="49154" name="Rectangle 3"/>
          <p:cNvSpPr>
            <a:spLocks noGrp="1" noChangeArrowheads="1"/>
          </p:cNvSpPr>
          <p:nvPr>
            <p:ph type="body" idx="1"/>
          </p:nvPr>
        </p:nvSpPr>
        <p:spPr>
          <a:xfrm>
            <a:off x="349897" y="980728"/>
            <a:ext cx="8229600" cy="4525963"/>
          </a:xfrm>
        </p:spPr>
        <p:txBody>
          <a:bodyPr/>
          <a:lstStyle/>
          <a:p>
            <a:r>
              <a:rPr lang="pt-BR" sz="2400" b="0" i="0" dirty="0"/>
              <a:t>Embora não possa ser comparado a um modelo real, esse caso deverá ter servido para nos dar uma clara ideia dos conceitos iniciais e permite vislumbrar os que ainda serão apresentados.</a:t>
            </a:r>
          </a:p>
          <a:p>
            <a:r>
              <a:rPr lang="pt-BR" sz="2400" b="0" i="0" dirty="0"/>
              <a:t>Devemos, nesse instante, termos uma ideia mais clara do que ocorre, efetivamente, quando um “cubo é girado”, por exemplo.</a:t>
            </a:r>
          </a:p>
          <a:p>
            <a:endParaRPr lang="pt-BR" b="0" i="0" dirty="0"/>
          </a:p>
        </p:txBody>
      </p:sp>
      <p:pic>
        <p:nvPicPr>
          <p:cNvPr id="49155" name="Picture 4"/>
          <p:cNvPicPr>
            <a:picLocks noChangeAspect="1" noChangeArrowheads="1"/>
          </p:cNvPicPr>
          <p:nvPr/>
        </p:nvPicPr>
        <p:blipFill>
          <a:blip r:embed="rId2" cstate="print"/>
          <a:srcRect/>
          <a:stretch>
            <a:fillRect/>
          </a:stretch>
        </p:blipFill>
        <p:spPr bwMode="auto">
          <a:xfrm>
            <a:off x="2411760" y="3861048"/>
            <a:ext cx="4968875" cy="2603500"/>
          </a:xfrm>
          <a:prstGeom prst="rect">
            <a:avLst/>
          </a:prstGeom>
          <a:noFill/>
          <a:ln w="9525">
            <a:noFill/>
            <a:miter lim="800000"/>
            <a:headEnd/>
            <a:tailEnd/>
          </a:ln>
        </p:spPr>
      </p:pic>
    </p:spTree>
    <p:extLst>
      <p:ext uri="{BB962C8B-B14F-4D97-AF65-F5344CB8AC3E}">
        <p14:creationId xmlns:p14="http://schemas.microsoft.com/office/powerpoint/2010/main" val="3310443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08520" y="87015"/>
            <a:ext cx="5868144" cy="461665"/>
          </a:xfrm>
          <a:prstGeom prst="rect">
            <a:avLst/>
          </a:prstGeom>
          <a:noFill/>
        </p:spPr>
        <p:txBody>
          <a:bodyPr wrap="square" rtlCol="0">
            <a:spAutoFit/>
          </a:bodyPr>
          <a:lstStyle/>
          <a:p>
            <a:r>
              <a:rPr lang="pt-BR" sz="2400" i="0" dirty="0">
                <a:solidFill>
                  <a:schemeClr val="bg2"/>
                </a:solidFill>
                <a:latin typeface="+mn-lt"/>
              </a:rPr>
              <a:t>Exemplo Básico de Varejo</a:t>
            </a:r>
          </a:p>
        </p:txBody>
      </p:sp>
    </p:spTree>
    <p:extLst>
      <p:ext uri="{BB962C8B-B14F-4D97-AF65-F5344CB8AC3E}">
        <p14:creationId xmlns:p14="http://schemas.microsoft.com/office/powerpoint/2010/main" val="1395191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35496" y="173008"/>
            <a:ext cx="8064450" cy="461665"/>
          </a:xfrm>
        </p:spPr>
        <p:txBody>
          <a:bodyPr/>
          <a:lstStyle/>
          <a:p>
            <a:pPr algn="l" eaLnBrk="1" hangingPunct="1"/>
            <a:r>
              <a:rPr lang="pt-BR" sz="2400" b="1" dirty="0">
                <a:solidFill>
                  <a:schemeClr val="bg2"/>
                </a:solidFill>
              </a:rPr>
              <a:t>Exemplo Básico: Loja de Eletroeletrônicos</a:t>
            </a:r>
          </a:p>
        </p:txBody>
      </p:sp>
      <p:sp>
        <p:nvSpPr>
          <p:cNvPr id="3075" name="Rectangle 3"/>
          <p:cNvSpPr>
            <a:spLocks noGrp="1" noChangeArrowheads="1"/>
          </p:cNvSpPr>
          <p:nvPr>
            <p:ph type="body" idx="4294967295"/>
          </p:nvPr>
        </p:nvSpPr>
        <p:spPr>
          <a:xfrm>
            <a:off x="251520" y="765175"/>
            <a:ext cx="8280921" cy="2879849"/>
          </a:xfrm>
        </p:spPr>
        <p:txBody>
          <a:bodyPr/>
          <a:lstStyle/>
          <a:p>
            <a:pPr eaLnBrk="1" hangingPunct="1">
              <a:buNone/>
            </a:pPr>
            <a:r>
              <a:rPr lang="pt-BR" b="0" i="0" dirty="0"/>
              <a:t>	A diretoria KEC ( </a:t>
            </a:r>
            <a:r>
              <a:rPr lang="pt-BR" b="0" i="0" dirty="0" err="1"/>
              <a:t>Knowledge</a:t>
            </a:r>
            <a:r>
              <a:rPr lang="pt-BR" b="0" i="0" dirty="0"/>
              <a:t>, </a:t>
            </a:r>
            <a:r>
              <a:rPr lang="pt-BR" b="0" dirty="0" err="1"/>
              <a:t>Equipment</a:t>
            </a:r>
            <a:r>
              <a:rPr lang="pt-BR" b="0" i="0" dirty="0"/>
              <a:t> &amp; </a:t>
            </a:r>
            <a:r>
              <a:rPr lang="pt-BR" b="0" i="0" dirty="0" err="1"/>
              <a:t>Components</a:t>
            </a:r>
            <a:r>
              <a:rPr lang="pt-BR" b="0" i="0" dirty="0"/>
              <a:t>), loja de produtos Eletroeletrônicos, decidiu iniciar seu projeto de Data </a:t>
            </a:r>
            <a:r>
              <a:rPr lang="pt-BR" b="0" i="0" dirty="0" err="1"/>
              <a:t>Warehouse</a:t>
            </a:r>
            <a:r>
              <a:rPr lang="pt-BR" b="0" i="0" dirty="0"/>
              <a:t> construindo um Data Mart voltado ao seu processo comercial.</a:t>
            </a:r>
          </a:p>
          <a:p>
            <a:pPr eaLnBrk="1" hangingPunct="1">
              <a:buNone/>
            </a:pPr>
            <a:r>
              <a:rPr lang="pt-BR" b="0" i="0" dirty="0"/>
              <a:t>	A KEC acredita que aumentando seu conhecimento de produtos, clientes, vendedores, entre outros, poderá aumentar sua participação no mercado, além de obter maior lucratividade.</a:t>
            </a:r>
            <a:endParaRPr lang="pt-BR" dirty="0"/>
          </a:p>
        </p:txBody>
      </p:sp>
      <p:sp>
        <p:nvSpPr>
          <p:cNvPr id="5" name="Rectangle 3"/>
          <p:cNvSpPr txBox="1">
            <a:spLocks noChangeArrowheads="1"/>
          </p:cNvSpPr>
          <p:nvPr/>
        </p:nvSpPr>
        <p:spPr bwMode="auto">
          <a:xfrm>
            <a:off x="683568" y="3645495"/>
            <a:ext cx="4248472" cy="28798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kumimoji="0" lang="pt-BR" sz="2400" b="0" i="0" u="none" strike="noStrike" kern="0" cap="none" spc="0" normalizeH="0" baseline="0" noProof="0" dirty="0">
                <a:ln>
                  <a:noFill/>
                </a:ln>
                <a:solidFill>
                  <a:schemeClr val="tx1"/>
                </a:solidFill>
                <a:effectLst/>
                <a:uLnTx/>
                <a:uFillTx/>
                <a:latin typeface="+mn-lt"/>
              </a:rPr>
              <a:t>	Atributos</a:t>
            </a:r>
            <a:r>
              <a:rPr kumimoji="0" lang="pt-BR" sz="2400" b="0" i="0" u="none" strike="noStrike" kern="0" cap="none" spc="0" normalizeH="0" noProof="0" dirty="0">
                <a:ln>
                  <a:noFill/>
                </a:ln>
                <a:solidFill>
                  <a:schemeClr val="tx1"/>
                </a:solidFill>
                <a:effectLst/>
                <a:uLnTx/>
                <a:uFillTx/>
                <a:latin typeface="+mn-lt"/>
              </a:rPr>
              <a:t> e Hierarquias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lang="pt-BR" sz="2400" kern="0" baseline="0" dirty="0">
                <a:latin typeface="+mn-lt"/>
              </a:rPr>
              <a:t>	são</a:t>
            </a:r>
            <a:r>
              <a:rPr lang="pt-BR" sz="2400" kern="0" dirty="0">
                <a:latin typeface="+mn-lt"/>
              </a:rPr>
              <a:t> aspectos essenciais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kumimoji="0" lang="pt-BR" sz="2400" b="0" i="0" u="none" strike="noStrike" kern="0" cap="none" spc="0" normalizeH="0" baseline="0" noProof="0" dirty="0">
                <a:ln>
                  <a:noFill/>
                </a:ln>
                <a:solidFill>
                  <a:schemeClr val="tx1"/>
                </a:solidFill>
                <a:effectLst/>
                <a:uLnTx/>
                <a:uFillTx/>
                <a:latin typeface="+mn-lt"/>
              </a:rPr>
              <a:t>	e</a:t>
            </a:r>
            <a:r>
              <a:rPr kumimoji="0" lang="pt-BR" sz="2400" b="0" i="0" u="none" strike="noStrike" kern="0" cap="none" spc="0" normalizeH="0" noProof="0" dirty="0">
                <a:ln>
                  <a:noFill/>
                </a:ln>
                <a:solidFill>
                  <a:schemeClr val="tx1"/>
                </a:solidFill>
                <a:effectLst/>
                <a:uLnTx/>
                <a:uFillTx/>
                <a:latin typeface="+mn-lt"/>
              </a:rPr>
              <a:t> devem ser observados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endParaRPr kumimoji="0" lang="pt-BR" sz="2400" b="0" i="0" u="none" strike="noStrike" kern="0" cap="none" spc="0" normalizeH="0" baseline="0" noProof="0" dirty="0">
              <a:ln>
                <a:noFill/>
              </a:ln>
              <a:solidFill>
                <a:schemeClr val="tx1"/>
              </a:solidFill>
              <a:effectLst/>
              <a:uLnTx/>
              <a:uFillTx/>
              <a:latin typeface="+mn-lt"/>
            </a:endParaRPr>
          </a:p>
          <a:p>
            <a:pPr marL="742950" marR="0" lvl="1" indent="-285750" algn="l" defTabSz="914400" rtl="0" eaLnBrk="1" fontAlgn="base" latinLnBrk="0" hangingPunct="1">
              <a:lnSpc>
                <a:spcPct val="90000"/>
              </a:lnSpc>
              <a:spcBef>
                <a:spcPct val="20000"/>
              </a:spcBef>
              <a:spcAft>
                <a:spcPct val="0"/>
              </a:spcAft>
              <a:buClr>
                <a:schemeClr val="accent2"/>
              </a:buClr>
              <a:buSzPct val="70000"/>
              <a:buFont typeface="Wingdings" pitchFamily="2" charset="2"/>
              <a:buChar char="l"/>
              <a:tabLst/>
              <a:defRPr/>
            </a:pPr>
            <a:endParaRPr kumimoji="0" lang="pt-BR" sz="2400" b="0" i="0" u="none" strike="noStrike" kern="0" cap="none" spc="0" normalizeH="0" baseline="0" noProof="0" dirty="0">
              <a:ln>
                <a:noFill/>
              </a:ln>
              <a:solidFill>
                <a:schemeClr val="tx1"/>
              </a:solidFill>
              <a:effectLst/>
              <a:uLnTx/>
              <a:uFillTx/>
              <a:latin typeface="+mn-lt"/>
            </a:endParaRPr>
          </a:p>
        </p:txBody>
      </p:sp>
      <p:pic>
        <p:nvPicPr>
          <p:cNvPr id="2" name="Imagem 1"/>
          <p:cNvPicPr>
            <a:picLocks noChangeAspect="1"/>
          </p:cNvPicPr>
          <p:nvPr/>
        </p:nvPicPr>
        <p:blipFill>
          <a:blip r:embed="rId2"/>
          <a:stretch>
            <a:fillRect/>
          </a:stretch>
        </p:blipFill>
        <p:spPr>
          <a:xfrm>
            <a:off x="1907704" y="3621385"/>
            <a:ext cx="4680520" cy="3035555"/>
          </a:xfrm>
          <a:prstGeom prst="rect">
            <a:avLst/>
          </a:prstGeom>
        </p:spPr>
      </p:pic>
    </p:spTree>
    <p:extLst>
      <p:ext uri="{BB962C8B-B14F-4D97-AF65-F5344CB8AC3E}">
        <p14:creationId xmlns:p14="http://schemas.microsoft.com/office/powerpoint/2010/main" val="1212137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2" cstate="print"/>
          <a:srcRect/>
          <a:stretch>
            <a:fillRect/>
          </a:stretch>
        </p:blipFill>
        <p:spPr bwMode="auto">
          <a:xfrm>
            <a:off x="323850" y="1292225"/>
            <a:ext cx="7999413" cy="2857500"/>
          </a:xfrm>
          <a:prstGeom prst="rect">
            <a:avLst/>
          </a:prstGeom>
          <a:noFill/>
          <a:ln w="9525">
            <a:noFill/>
            <a:miter lim="800000"/>
            <a:headEnd/>
            <a:tailEnd/>
          </a:ln>
        </p:spPr>
      </p:pic>
      <p:sp>
        <p:nvSpPr>
          <p:cNvPr id="34818" name="Rectangle 3"/>
          <p:cNvSpPr>
            <a:spLocks noGrp="1" noChangeArrowheads="1"/>
          </p:cNvSpPr>
          <p:nvPr>
            <p:ph type="title"/>
          </p:nvPr>
        </p:nvSpPr>
        <p:spPr>
          <a:xfrm>
            <a:off x="323850" y="776288"/>
            <a:ext cx="7313613" cy="420687"/>
          </a:xfrm>
        </p:spPr>
        <p:txBody>
          <a:bodyPr>
            <a:noAutofit/>
          </a:bodyPr>
          <a:lstStyle/>
          <a:p>
            <a:r>
              <a:rPr lang="pt-BR" sz="2400" dirty="0"/>
              <a:t>Modelo Dimensional</a:t>
            </a:r>
          </a:p>
        </p:txBody>
      </p:sp>
      <p:sp>
        <p:nvSpPr>
          <p:cNvPr id="34819" name="Rectangle 4"/>
          <p:cNvSpPr>
            <a:spLocks noGrp="1" noChangeArrowheads="1"/>
          </p:cNvSpPr>
          <p:nvPr>
            <p:ph type="body" idx="1"/>
          </p:nvPr>
        </p:nvSpPr>
        <p:spPr>
          <a:xfrm>
            <a:off x="107504" y="4437112"/>
            <a:ext cx="8713779" cy="1315966"/>
          </a:xfrm>
        </p:spPr>
        <p:txBody>
          <a:bodyPr>
            <a:normAutofit/>
          </a:bodyPr>
          <a:lstStyle/>
          <a:p>
            <a:pPr>
              <a:buFont typeface="Wingdings" pitchFamily="2" charset="2"/>
              <a:buNone/>
            </a:pPr>
            <a:r>
              <a:rPr lang="pt-BR" sz="2400" b="0" i="0" dirty="0"/>
              <a:t>	No exemplo acima é fácil observar que a separação não é feita por modelos técnicos e sim a partir do negócio em si.</a:t>
            </a:r>
          </a:p>
          <a:p>
            <a:pPr>
              <a:buFont typeface="Wingdings" pitchFamily="2" charset="2"/>
              <a:buNone/>
            </a:pPr>
            <a:r>
              <a:rPr lang="pt-BR" sz="2400" b="0" i="0" dirty="0"/>
              <a:t>	Essa será a abordagem que norteará nossos estudos.</a:t>
            </a:r>
          </a:p>
        </p:txBody>
      </p:sp>
      <p:sp>
        <p:nvSpPr>
          <p:cNvPr id="34820" name="Rectangle 5"/>
          <p:cNvSpPr>
            <a:spLocks noChangeArrowheads="1"/>
          </p:cNvSpPr>
          <p:nvPr/>
        </p:nvSpPr>
        <p:spPr bwMode="auto">
          <a:xfrm>
            <a:off x="3748" y="99282"/>
            <a:ext cx="7313613" cy="424732"/>
          </a:xfrm>
          <a:prstGeom prst="rect">
            <a:avLst/>
          </a:prstGeom>
          <a:noFill/>
          <a:ln w="9525">
            <a:noFill/>
            <a:miter lim="800000"/>
            <a:headEnd/>
            <a:tailEnd/>
          </a:ln>
        </p:spPr>
        <p:txBody>
          <a:bodyPr anchor="ctr">
            <a:spAutoFit/>
          </a:bodyPr>
          <a:lstStyle/>
          <a:p>
            <a:pPr eaLnBrk="0" hangingPunct="0">
              <a:lnSpc>
                <a:spcPct val="90000"/>
              </a:lnSpc>
            </a:pPr>
            <a:r>
              <a:rPr lang="pt-BR" sz="2400" i="0" dirty="0">
                <a:solidFill>
                  <a:schemeClr val="bg2"/>
                </a:solidFill>
                <a:latin typeface="Calibri" pitchFamily="34" charset="0"/>
              </a:rPr>
              <a:t>Uma Visão Geral: Abordagem de </a:t>
            </a:r>
            <a:r>
              <a:rPr lang="pt-BR" sz="2400" i="0" dirty="0" err="1">
                <a:solidFill>
                  <a:schemeClr val="bg2"/>
                </a:solidFill>
                <a:latin typeface="Calibri" pitchFamily="34" charset="0"/>
              </a:rPr>
              <a:t>Kimball</a:t>
            </a:r>
            <a:endParaRPr lang="pt-BR" sz="2400" i="0" dirty="0">
              <a:solidFill>
                <a:schemeClr val="bg2"/>
              </a:solidFill>
              <a:latin typeface="Calibri" pitchFamily="34" charset="0"/>
            </a:endParaRPr>
          </a:p>
        </p:txBody>
      </p:sp>
    </p:spTree>
    <p:extLst>
      <p:ext uri="{BB962C8B-B14F-4D97-AF65-F5344CB8AC3E}">
        <p14:creationId xmlns:p14="http://schemas.microsoft.com/office/powerpoint/2010/main" val="2071758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35496" y="173008"/>
            <a:ext cx="8064450" cy="461665"/>
          </a:xfrm>
        </p:spPr>
        <p:txBody>
          <a:bodyPr/>
          <a:lstStyle/>
          <a:p>
            <a:pPr algn="l" eaLnBrk="1" hangingPunct="1"/>
            <a:r>
              <a:rPr lang="pt-BR" sz="2400" b="1" dirty="0">
                <a:solidFill>
                  <a:schemeClr val="bg2"/>
                </a:solidFill>
              </a:rPr>
              <a:t>Exemplo Básico: Loja de Eletroeletrônicos</a:t>
            </a:r>
          </a:p>
        </p:txBody>
      </p:sp>
      <p:sp>
        <p:nvSpPr>
          <p:cNvPr id="3075" name="Rectangle 3"/>
          <p:cNvSpPr>
            <a:spLocks noGrp="1" noChangeArrowheads="1"/>
          </p:cNvSpPr>
          <p:nvPr>
            <p:ph type="body" idx="4294967295"/>
          </p:nvPr>
        </p:nvSpPr>
        <p:spPr>
          <a:xfrm>
            <a:off x="251520" y="765175"/>
            <a:ext cx="8280921" cy="2879849"/>
          </a:xfrm>
        </p:spPr>
        <p:txBody>
          <a:bodyPr/>
          <a:lstStyle/>
          <a:p>
            <a:pPr marL="285750" indent="-285750" eaLnBrk="1" hangingPunct="1">
              <a:lnSpc>
                <a:spcPct val="90000"/>
              </a:lnSpc>
              <a:buFont typeface="Wingdings" pitchFamily="2" charset="2"/>
              <a:buNone/>
            </a:pPr>
            <a:r>
              <a:rPr lang="pt-BR" dirty="0"/>
              <a:t>	</a:t>
            </a:r>
            <a:r>
              <a:rPr lang="pt-BR" b="0" i="0" dirty="0"/>
              <a:t>Optou por criar um modelo dimensional, centrado nas vendas, considerando as seguintes dimensões:</a:t>
            </a:r>
          </a:p>
          <a:p>
            <a:pPr lvl="1" eaLnBrk="1" hangingPunct="1">
              <a:lnSpc>
                <a:spcPct val="90000"/>
              </a:lnSpc>
            </a:pPr>
            <a:r>
              <a:rPr lang="pt-BR" dirty="0"/>
              <a:t>Produto: Visando entender o que se vende, dentro das áreas comerciais desse tipo de negócio. Os artigos eletrônicos são divididos em Som &amp; Imagem, Celulares e TI. Os eletrodomésticos em Linha Branca e Eletrodomésticos em geral. Os componentes são divididos em Básicos (Resistor, Capacitor e Diodos) e Avançados (</a:t>
            </a:r>
            <a:r>
              <a:rPr lang="pt-BR" dirty="0" err="1"/>
              <a:t>Transitor</a:t>
            </a:r>
            <a:r>
              <a:rPr lang="pt-BR" dirty="0"/>
              <a:t> e LED).</a:t>
            </a:r>
          </a:p>
          <a:p>
            <a:pPr lvl="1" eaLnBrk="1" hangingPunct="1"/>
            <a:r>
              <a:rPr lang="pt-BR" dirty="0"/>
              <a:t>Cliente: Entender quem compra, considerando vários aspectos decisórios. É obrigatório o estudo detalhado dos perfis de clientes e demais questões associadas a estes, como por exemplo, aspectos demográficos.</a:t>
            </a:r>
          </a:p>
          <a:p>
            <a:pPr lvl="1" eaLnBrk="1" hangingPunct="1"/>
            <a:r>
              <a:rPr lang="pt-BR" dirty="0"/>
              <a:t>Data: Entender quando se compra, considerando os aspectos relativos a dimensão data, como hierarquias, tratamento de horas e agrupamentos necessários que impactem as vendas.</a:t>
            </a:r>
          </a:p>
          <a:p>
            <a:pPr lvl="1" eaLnBrk="1" hangingPunct="1"/>
            <a:r>
              <a:rPr lang="pt-BR" dirty="0"/>
              <a:t>Locais: Entender onde se compra, em seus aspectos geográficos.</a:t>
            </a:r>
          </a:p>
          <a:p>
            <a:pPr lvl="1" eaLnBrk="1" hangingPunct="1"/>
            <a:r>
              <a:rPr lang="pt-BR" dirty="0"/>
              <a:t>Promoção: Estudar a dimensão causal, contrapartida das demais (casuais).</a:t>
            </a:r>
          </a:p>
          <a:p>
            <a:pPr lvl="1" eaLnBrk="1" hangingPunct="1"/>
            <a:r>
              <a:rPr lang="pt-BR" dirty="0"/>
              <a:t>Marca: Entender aspectos relacionados ao fabricante. </a:t>
            </a:r>
          </a:p>
          <a:p>
            <a:pPr lvl="1" eaLnBrk="1" hangingPunct="1"/>
            <a:r>
              <a:rPr lang="pt-BR" dirty="0"/>
              <a:t>Distribuidor: Entender aspectos relacionados ao vendedor dos produtos, observando que muitas vezes o distribuidor é o próprio fabricante.</a:t>
            </a:r>
          </a:p>
          <a:p>
            <a:pPr lvl="1" eaLnBrk="1" hangingPunct="1"/>
            <a:r>
              <a:rPr lang="pt-BR" dirty="0"/>
              <a:t>Vendedor: Entender, se é que há, diferenças entre vendedores.</a:t>
            </a:r>
          </a:p>
        </p:txBody>
      </p:sp>
      <p:sp>
        <p:nvSpPr>
          <p:cNvPr id="5" name="Rectangle 3"/>
          <p:cNvSpPr txBox="1">
            <a:spLocks noChangeArrowheads="1"/>
          </p:cNvSpPr>
          <p:nvPr/>
        </p:nvSpPr>
        <p:spPr bwMode="auto">
          <a:xfrm>
            <a:off x="467544" y="6605550"/>
            <a:ext cx="5256584" cy="4484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r>
              <a:rPr kumimoji="0" lang="pt-BR" sz="1200" b="0" i="0" u="none" strike="noStrike" kern="0" cap="none" spc="0" normalizeH="0" baseline="0" noProof="0" dirty="0">
                <a:ln>
                  <a:noFill/>
                </a:ln>
                <a:solidFill>
                  <a:schemeClr val="bg2"/>
                </a:solidFill>
                <a:effectLst/>
                <a:uLnTx/>
                <a:uFillTx/>
                <a:latin typeface="+mn-lt"/>
              </a:rPr>
              <a:t>	Atributos</a:t>
            </a:r>
            <a:r>
              <a:rPr kumimoji="0" lang="pt-BR" sz="1200" b="0" i="0" u="none" strike="noStrike" kern="0" cap="none" spc="0" normalizeH="0" noProof="0" dirty="0">
                <a:ln>
                  <a:noFill/>
                </a:ln>
                <a:solidFill>
                  <a:schemeClr val="bg2"/>
                </a:solidFill>
                <a:effectLst/>
                <a:uLnTx/>
                <a:uFillTx/>
                <a:latin typeface="+mn-lt"/>
              </a:rPr>
              <a:t> e Hierarquias </a:t>
            </a:r>
            <a:r>
              <a:rPr lang="pt-BR" sz="1200" kern="0" baseline="0" dirty="0">
                <a:solidFill>
                  <a:schemeClr val="bg2"/>
                </a:solidFill>
                <a:latin typeface="+mn-lt"/>
              </a:rPr>
              <a:t>são</a:t>
            </a:r>
            <a:r>
              <a:rPr lang="pt-BR" sz="1200" kern="0" dirty="0">
                <a:solidFill>
                  <a:schemeClr val="bg2"/>
                </a:solidFill>
                <a:latin typeface="+mn-lt"/>
              </a:rPr>
              <a:t> aspectos essenciais </a:t>
            </a:r>
            <a:r>
              <a:rPr kumimoji="0" lang="pt-BR" sz="1200" b="0" i="0" u="none" strike="noStrike" kern="0" cap="none" spc="0" normalizeH="0" baseline="0" noProof="0" dirty="0">
                <a:ln>
                  <a:noFill/>
                </a:ln>
                <a:solidFill>
                  <a:schemeClr val="bg2"/>
                </a:solidFill>
                <a:effectLst/>
                <a:uLnTx/>
                <a:uFillTx/>
                <a:latin typeface="+mn-lt"/>
              </a:rPr>
              <a:t>e</a:t>
            </a:r>
            <a:r>
              <a:rPr kumimoji="0" lang="pt-BR" sz="1200" b="0" i="0" u="none" strike="noStrike" kern="0" cap="none" spc="0" normalizeH="0" noProof="0" dirty="0">
                <a:ln>
                  <a:noFill/>
                </a:ln>
                <a:solidFill>
                  <a:schemeClr val="bg2"/>
                </a:solidFill>
                <a:effectLst/>
                <a:uLnTx/>
                <a:uFillTx/>
                <a:latin typeface="+mn-lt"/>
              </a:rPr>
              <a:t> devem ser observados!</a:t>
            </a:r>
          </a:p>
          <a:p>
            <a:pPr marL="285750" marR="0" lvl="0" indent="-285750" algn="l" defTabSz="914400" rtl="0" eaLnBrk="1" fontAlgn="base" latinLnBrk="0" hangingPunct="1">
              <a:lnSpc>
                <a:spcPct val="90000"/>
              </a:lnSpc>
              <a:spcBef>
                <a:spcPct val="20000"/>
              </a:spcBef>
              <a:spcAft>
                <a:spcPct val="0"/>
              </a:spcAft>
              <a:buClr>
                <a:schemeClr val="tx2"/>
              </a:buClr>
              <a:buSzPct val="70000"/>
              <a:buFont typeface="Wingdings" pitchFamily="2" charset="2"/>
              <a:buNone/>
              <a:tabLst/>
              <a:defRPr/>
            </a:pPr>
            <a:endParaRPr kumimoji="0" lang="pt-BR" sz="1200" b="0" i="0" u="none" strike="noStrike" kern="0" cap="none" spc="0" normalizeH="0" baseline="0" noProof="0" dirty="0">
              <a:ln>
                <a:noFill/>
              </a:ln>
              <a:solidFill>
                <a:schemeClr val="bg2"/>
              </a:solidFill>
              <a:effectLst/>
              <a:uLnTx/>
              <a:uFillTx/>
              <a:latin typeface="+mn-lt"/>
            </a:endParaRPr>
          </a:p>
          <a:p>
            <a:pPr marL="742950" marR="0" lvl="1" indent="-285750" algn="l" defTabSz="914400" rtl="0" eaLnBrk="1" fontAlgn="base" latinLnBrk="0" hangingPunct="1">
              <a:lnSpc>
                <a:spcPct val="90000"/>
              </a:lnSpc>
              <a:spcBef>
                <a:spcPct val="20000"/>
              </a:spcBef>
              <a:spcAft>
                <a:spcPct val="0"/>
              </a:spcAft>
              <a:buClr>
                <a:schemeClr val="accent2"/>
              </a:buClr>
              <a:buSzPct val="70000"/>
              <a:buFont typeface="Wingdings" pitchFamily="2" charset="2"/>
              <a:buChar char="l"/>
              <a:tabLst/>
              <a:defRPr/>
            </a:pPr>
            <a:endParaRPr kumimoji="0" lang="pt-BR" sz="1200" b="0" i="0" u="none" strike="noStrike" kern="0" cap="none" spc="0" normalizeH="0" baseline="0" noProof="0" dirty="0">
              <a:ln>
                <a:noFill/>
              </a:ln>
              <a:solidFill>
                <a:schemeClr val="bg2"/>
              </a:solidFill>
              <a:effectLst/>
              <a:uLnTx/>
              <a:uFillTx/>
              <a:latin typeface="+mn-lt"/>
            </a:endParaRPr>
          </a:p>
        </p:txBody>
      </p:sp>
      <p:pic>
        <p:nvPicPr>
          <p:cNvPr id="2" name="Imagem 1"/>
          <p:cNvPicPr>
            <a:picLocks noChangeAspect="1"/>
          </p:cNvPicPr>
          <p:nvPr/>
        </p:nvPicPr>
        <p:blipFill>
          <a:blip r:embed="rId2"/>
          <a:stretch>
            <a:fillRect/>
          </a:stretch>
        </p:blipFill>
        <p:spPr>
          <a:xfrm>
            <a:off x="7020272" y="6017716"/>
            <a:ext cx="1252109" cy="812056"/>
          </a:xfrm>
          <a:prstGeom prst="rect">
            <a:avLst/>
          </a:prstGeom>
        </p:spPr>
      </p:pic>
    </p:spTree>
    <p:extLst>
      <p:ext uri="{BB962C8B-B14F-4D97-AF65-F5344CB8AC3E}">
        <p14:creationId xmlns:p14="http://schemas.microsoft.com/office/powerpoint/2010/main" val="9146391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4294967295"/>
          </p:nvPr>
        </p:nvSpPr>
        <p:spPr>
          <a:xfrm>
            <a:off x="0" y="764704"/>
            <a:ext cx="8892480" cy="4320480"/>
          </a:xfrm>
        </p:spPr>
        <p:txBody>
          <a:bodyPr/>
          <a:lstStyle/>
          <a:p>
            <a:pPr marL="457200" lvl="1" indent="0" eaLnBrk="1" hangingPunct="1">
              <a:lnSpc>
                <a:spcPct val="90000"/>
              </a:lnSpc>
              <a:buNone/>
            </a:pPr>
            <a:r>
              <a:rPr lang="pt-BR" sz="2400" b="0" i="0" dirty="0"/>
              <a:t>Aspectos Complementares</a:t>
            </a:r>
          </a:p>
          <a:p>
            <a:pPr lvl="1" eaLnBrk="1" hangingPunct="1">
              <a:lnSpc>
                <a:spcPct val="90000"/>
              </a:lnSpc>
            </a:pPr>
            <a:r>
              <a:rPr lang="pt-BR" dirty="0"/>
              <a:t>O modelo dimensional deverá prever a existência de um ERP com dados relativos a cada compra (o processo em que a loja adquire produtos) e cada venda (incluindo aí o comissionamento dos vendedores).</a:t>
            </a:r>
          </a:p>
          <a:p>
            <a:pPr lvl="1" eaLnBrk="1" hangingPunct="1">
              <a:lnSpc>
                <a:spcPct val="90000"/>
              </a:lnSpc>
            </a:pPr>
            <a:r>
              <a:rPr lang="pt-BR" dirty="0"/>
              <a:t>Assim, os dados a serem analisados serão aqueles que permitirão obter o custo direto de cada produto vendido, assim como a receita direta de cada produto vendido.</a:t>
            </a:r>
          </a:p>
        </p:txBody>
      </p:sp>
      <p:pic>
        <p:nvPicPr>
          <p:cNvPr id="2" name="Imagem 1"/>
          <p:cNvPicPr>
            <a:picLocks noChangeAspect="1"/>
          </p:cNvPicPr>
          <p:nvPr/>
        </p:nvPicPr>
        <p:blipFill>
          <a:blip r:embed="rId2"/>
          <a:stretch>
            <a:fillRect/>
          </a:stretch>
        </p:blipFill>
        <p:spPr>
          <a:xfrm>
            <a:off x="7164288" y="5290429"/>
            <a:ext cx="1979712" cy="1283944"/>
          </a:xfrm>
          <a:prstGeom prst="rect">
            <a:avLst/>
          </a:prstGeom>
        </p:spPr>
      </p:pic>
      <p:sp>
        <p:nvSpPr>
          <p:cNvPr id="5" name="Rectangle 2"/>
          <p:cNvSpPr txBox="1">
            <a:spLocks noChangeArrowheads="1"/>
          </p:cNvSpPr>
          <p:nvPr/>
        </p:nvSpPr>
        <p:spPr>
          <a:xfrm>
            <a:off x="35496" y="173008"/>
            <a:ext cx="8064450" cy="461665"/>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eaLnBrk="1" hangingPunct="1"/>
            <a:r>
              <a:rPr lang="pt-BR" sz="2400" kern="0" dirty="0">
                <a:solidFill>
                  <a:schemeClr val="bg2"/>
                </a:solidFill>
              </a:rPr>
              <a:t>Exemplo Básico: Loja de Eletroeletrônicos</a:t>
            </a:r>
          </a:p>
        </p:txBody>
      </p:sp>
      <p:sp>
        <p:nvSpPr>
          <p:cNvPr id="6" name="Rectangle 3"/>
          <p:cNvSpPr txBox="1">
            <a:spLocks noChangeArrowheads="1"/>
          </p:cNvSpPr>
          <p:nvPr/>
        </p:nvSpPr>
        <p:spPr>
          <a:xfrm>
            <a:off x="-40704" y="2780928"/>
            <a:ext cx="9324528" cy="5976663"/>
          </a:xfrm>
        </p:spPr>
        <p:txBody>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eaLnBrk="1" hangingPunct="1">
              <a:buFont typeface="Wingdings" panose="05000000000000000000" pitchFamily="2" charset="2"/>
              <a:buNone/>
            </a:pPr>
            <a:r>
              <a:rPr lang="pt-BR" sz="1800" kern="0" dirty="0"/>
              <a:t>	Admita que a planilha Eletrônicos represente uma possível </a:t>
            </a:r>
            <a:r>
              <a:rPr lang="pt-BR" sz="1800" kern="0" dirty="0" err="1"/>
              <a:t>desnomarlização</a:t>
            </a:r>
            <a:r>
              <a:rPr lang="pt-BR" sz="1800" kern="0" dirty="0"/>
              <a:t> simplificada de um modelo relacional mais extenso, que contenham muito mais dados e que abranja não apenas as vendas, mas também as compras dessa loja.</a:t>
            </a:r>
          </a:p>
          <a:p>
            <a:pPr eaLnBrk="1" hangingPunct="1">
              <a:buFont typeface="Wingdings" panose="05000000000000000000" pitchFamily="2" charset="2"/>
              <a:buNone/>
            </a:pPr>
            <a:r>
              <a:rPr lang="pt-BR" sz="1800" kern="0" dirty="0"/>
              <a:t>	Não é necessário criar o modelo relacional, apenas assuma que os atributos que sua modelagem dimensional precisar estarão disponíveis naquele modelo.</a:t>
            </a:r>
          </a:p>
          <a:p>
            <a:pPr eaLnBrk="1" hangingPunct="1">
              <a:buFont typeface="Wingdings" panose="05000000000000000000" pitchFamily="2" charset="2"/>
              <a:buNone/>
            </a:pPr>
            <a:r>
              <a:rPr lang="pt-BR" sz="1800" kern="0" dirty="0"/>
              <a:t>	Por exemplo, se um produto pertence a um grupo, que por sua vez faz parte de uma categoria, apenas indique isso numa hierarquia a ser construída no dimensional, sem se importar quanto a forma como esses dados estejam no relacional.</a:t>
            </a:r>
          </a:p>
          <a:p>
            <a:pPr eaLnBrk="1" hangingPunct="1">
              <a:buFont typeface="Wingdings" panose="05000000000000000000" pitchFamily="2" charset="2"/>
              <a:buNone/>
            </a:pPr>
            <a:r>
              <a:rPr lang="pt-BR" sz="1800" kern="0" dirty="0"/>
              <a:t>	Apenas liste os atributos que julgar necessário, sem se preocupar em como serão obtidos.</a:t>
            </a:r>
          </a:p>
          <a:p>
            <a:pPr eaLnBrk="1" hangingPunct="1">
              <a:buFont typeface="Wingdings" panose="05000000000000000000" pitchFamily="2" charset="2"/>
              <a:buNone/>
            </a:pPr>
            <a:r>
              <a:rPr lang="pt-BR" sz="1800" kern="0" dirty="0"/>
              <a:t>	</a:t>
            </a:r>
          </a:p>
          <a:p>
            <a:pPr eaLnBrk="1" hangingPunct="1">
              <a:buFont typeface="Wingdings" panose="05000000000000000000" pitchFamily="2" charset="2"/>
              <a:buNone/>
            </a:pPr>
            <a:r>
              <a:rPr lang="pt-BR" sz="1800" kern="0" dirty="0"/>
              <a:t>	</a:t>
            </a:r>
          </a:p>
        </p:txBody>
      </p:sp>
    </p:spTree>
    <p:extLst>
      <p:ext uri="{BB962C8B-B14F-4D97-AF65-F5344CB8AC3E}">
        <p14:creationId xmlns:p14="http://schemas.microsoft.com/office/powerpoint/2010/main" val="19282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304800" y="980728"/>
            <a:ext cx="8210872" cy="4965675"/>
          </a:xfrm>
        </p:spPr>
        <p:txBody>
          <a:bodyPr>
            <a:normAutofit/>
          </a:bodyPr>
          <a:lstStyle/>
          <a:p>
            <a:pPr>
              <a:buFont typeface="Wingdings" pitchFamily="2" charset="2"/>
              <a:buNone/>
            </a:pPr>
            <a:r>
              <a:rPr lang="pt-BR" sz="2000" b="0" i="0" dirty="0"/>
              <a:t>	Uma questão recorrente é a pouca importância que uma modelagem tem. Os defensores dessa tese consideram que a Metodologia Informal Que-Onde-Quando... pode ser usada com idênticas chances de sucesso, portanto vamos resolver esse exemplo somente aplicando dois conceitos:</a:t>
            </a:r>
          </a:p>
          <a:p>
            <a:pPr marL="1714500" lvl="3" indent="-342900">
              <a:buFontTx/>
              <a:buNone/>
            </a:pPr>
            <a:endParaRPr lang="pt-BR" sz="2000" b="0" i="0" dirty="0"/>
          </a:p>
          <a:p>
            <a:endParaRPr lang="pt-BR" sz="2000" b="0" i="0" dirty="0"/>
          </a:p>
          <a:p>
            <a:endParaRPr lang="pt-BR" sz="2000" b="0" i="0" dirty="0"/>
          </a:p>
        </p:txBody>
      </p:sp>
      <p:pic>
        <p:nvPicPr>
          <p:cNvPr id="8195" name="Picture 4"/>
          <p:cNvPicPr>
            <a:picLocks noChangeAspect="1" noChangeArrowheads="1"/>
          </p:cNvPicPr>
          <p:nvPr/>
        </p:nvPicPr>
        <p:blipFill>
          <a:blip r:embed="rId2" cstate="print"/>
          <a:srcRect/>
          <a:stretch>
            <a:fillRect/>
          </a:stretch>
        </p:blipFill>
        <p:spPr bwMode="auto">
          <a:xfrm>
            <a:off x="334516" y="3356992"/>
            <a:ext cx="3744416" cy="3118898"/>
          </a:xfrm>
          <a:prstGeom prst="rect">
            <a:avLst/>
          </a:prstGeom>
          <a:noFill/>
          <a:ln w="9525">
            <a:noFill/>
            <a:miter lim="800000"/>
            <a:headEnd/>
            <a:tailEnd/>
          </a:ln>
        </p:spPr>
      </p:pic>
      <p:sp>
        <p:nvSpPr>
          <p:cNvPr id="6" name="Rectangle 2"/>
          <p:cNvSpPr txBox="1">
            <a:spLocks noChangeArrowheads="1"/>
          </p:cNvSpPr>
          <p:nvPr/>
        </p:nvSpPr>
        <p:spPr>
          <a:xfrm>
            <a:off x="35496" y="173008"/>
            <a:ext cx="8064450" cy="461665"/>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eaLnBrk="1" hangingPunct="1"/>
            <a:r>
              <a:rPr lang="pt-BR" sz="2400" kern="0" dirty="0">
                <a:solidFill>
                  <a:schemeClr val="bg2"/>
                </a:solidFill>
              </a:rPr>
              <a:t>Exemplo Básico: Loja de Eletroeletrônicos</a:t>
            </a:r>
          </a:p>
        </p:txBody>
      </p:sp>
      <p:sp>
        <p:nvSpPr>
          <p:cNvPr id="2" name="CaixaDeTexto 1"/>
          <p:cNvSpPr txBox="1"/>
          <p:nvPr/>
        </p:nvSpPr>
        <p:spPr>
          <a:xfrm>
            <a:off x="107504" y="2708920"/>
            <a:ext cx="4032448" cy="369332"/>
          </a:xfrm>
          <a:prstGeom prst="rect">
            <a:avLst/>
          </a:prstGeom>
          <a:noFill/>
        </p:spPr>
        <p:txBody>
          <a:bodyPr wrap="square" rtlCol="0">
            <a:spAutoFit/>
          </a:bodyPr>
          <a:lstStyle/>
          <a:p>
            <a:pPr algn="ctr"/>
            <a:r>
              <a:rPr lang="pt-BR" dirty="0">
                <a:solidFill>
                  <a:schemeClr val="bg2"/>
                </a:solidFill>
              </a:rPr>
              <a:t>Esquema Estrela</a:t>
            </a:r>
          </a:p>
        </p:txBody>
      </p:sp>
      <p:sp>
        <p:nvSpPr>
          <p:cNvPr id="7" name="CaixaDeTexto 6"/>
          <p:cNvSpPr txBox="1"/>
          <p:nvPr/>
        </p:nvSpPr>
        <p:spPr>
          <a:xfrm>
            <a:off x="4067498" y="2708920"/>
            <a:ext cx="4032448" cy="369332"/>
          </a:xfrm>
          <a:prstGeom prst="rect">
            <a:avLst/>
          </a:prstGeom>
          <a:noFill/>
        </p:spPr>
        <p:txBody>
          <a:bodyPr wrap="square" rtlCol="0">
            <a:spAutoFit/>
          </a:bodyPr>
          <a:lstStyle/>
          <a:p>
            <a:pPr algn="ctr"/>
            <a:r>
              <a:rPr lang="pt-BR" dirty="0">
                <a:solidFill>
                  <a:schemeClr val="bg2"/>
                </a:solidFill>
              </a:rPr>
              <a:t>5W 2H</a:t>
            </a:r>
          </a:p>
        </p:txBody>
      </p:sp>
      <p:pic>
        <p:nvPicPr>
          <p:cNvPr id="3074" name="Picture 2" descr="Resultado de imagem para 5w 2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3749231"/>
            <a:ext cx="4572000" cy="233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18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304800" y="980728"/>
            <a:ext cx="8210872" cy="4965675"/>
          </a:xfrm>
        </p:spPr>
        <p:txBody>
          <a:bodyPr>
            <a:normAutofit/>
          </a:bodyPr>
          <a:lstStyle/>
          <a:p>
            <a:pPr>
              <a:buFont typeface="Wingdings" pitchFamily="2" charset="2"/>
              <a:buNone/>
            </a:pPr>
            <a:r>
              <a:rPr lang="pt-BR" sz="2000" b="0" i="0" dirty="0"/>
              <a:t>	Nesse cenário, apenas bastaria listar dimensões e seus atributos, bem como responder as questões indicadas.</a:t>
            </a:r>
          </a:p>
          <a:p>
            <a:pPr marL="1714500" lvl="3" indent="-342900">
              <a:buFontTx/>
              <a:buNone/>
            </a:pPr>
            <a:endParaRPr lang="pt-BR" sz="2000" b="0" i="0" dirty="0"/>
          </a:p>
          <a:p>
            <a:endParaRPr lang="pt-BR" sz="2000" b="0" i="0" dirty="0"/>
          </a:p>
          <a:p>
            <a:endParaRPr lang="pt-BR" sz="2000" b="0" i="0" dirty="0"/>
          </a:p>
        </p:txBody>
      </p:sp>
      <p:pic>
        <p:nvPicPr>
          <p:cNvPr id="8195" name="Picture 4"/>
          <p:cNvPicPr>
            <a:picLocks noChangeAspect="1" noChangeArrowheads="1"/>
          </p:cNvPicPr>
          <p:nvPr/>
        </p:nvPicPr>
        <p:blipFill>
          <a:blip r:embed="rId2" cstate="print"/>
          <a:srcRect/>
          <a:stretch>
            <a:fillRect/>
          </a:stretch>
        </p:blipFill>
        <p:spPr bwMode="auto">
          <a:xfrm>
            <a:off x="334516" y="3356992"/>
            <a:ext cx="3744416" cy="3118898"/>
          </a:xfrm>
          <a:prstGeom prst="rect">
            <a:avLst/>
          </a:prstGeom>
          <a:noFill/>
          <a:ln w="9525">
            <a:noFill/>
            <a:miter lim="800000"/>
            <a:headEnd/>
            <a:tailEnd/>
          </a:ln>
        </p:spPr>
      </p:pic>
      <p:sp>
        <p:nvSpPr>
          <p:cNvPr id="6" name="Rectangle 2"/>
          <p:cNvSpPr txBox="1">
            <a:spLocks noChangeArrowheads="1"/>
          </p:cNvSpPr>
          <p:nvPr/>
        </p:nvSpPr>
        <p:spPr>
          <a:xfrm>
            <a:off x="35496" y="173008"/>
            <a:ext cx="8064450" cy="461665"/>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eaLnBrk="1" hangingPunct="1"/>
            <a:r>
              <a:rPr lang="pt-BR" sz="2400" kern="0" dirty="0">
                <a:solidFill>
                  <a:schemeClr val="bg2"/>
                </a:solidFill>
              </a:rPr>
              <a:t>Exemplo Básico: Loja de Eletroeletrônicos</a:t>
            </a:r>
          </a:p>
        </p:txBody>
      </p:sp>
      <p:sp>
        <p:nvSpPr>
          <p:cNvPr id="2" name="CaixaDeTexto 1"/>
          <p:cNvSpPr txBox="1"/>
          <p:nvPr/>
        </p:nvSpPr>
        <p:spPr>
          <a:xfrm>
            <a:off x="107504" y="2708920"/>
            <a:ext cx="4032448" cy="369332"/>
          </a:xfrm>
          <a:prstGeom prst="rect">
            <a:avLst/>
          </a:prstGeom>
          <a:noFill/>
        </p:spPr>
        <p:txBody>
          <a:bodyPr wrap="square" rtlCol="0">
            <a:spAutoFit/>
          </a:bodyPr>
          <a:lstStyle/>
          <a:p>
            <a:pPr algn="ctr"/>
            <a:r>
              <a:rPr lang="pt-BR" dirty="0">
                <a:solidFill>
                  <a:schemeClr val="bg2"/>
                </a:solidFill>
              </a:rPr>
              <a:t>Esquema Estrela</a:t>
            </a:r>
          </a:p>
        </p:txBody>
      </p:sp>
      <p:sp>
        <p:nvSpPr>
          <p:cNvPr id="7" name="CaixaDeTexto 6"/>
          <p:cNvSpPr txBox="1"/>
          <p:nvPr/>
        </p:nvSpPr>
        <p:spPr>
          <a:xfrm>
            <a:off x="4067498" y="2708920"/>
            <a:ext cx="4032448" cy="369332"/>
          </a:xfrm>
          <a:prstGeom prst="rect">
            <a:avLst/>
          </a:prstGeom>
          <a:noFill/>
        </p:spPr>
        <p:txBody>
          <a:bodyPr wrap="square" rtlCol="0">
            <a:spAutoFit/>
          </a:bodyPr>
          <a:lstStyle/>
          <a:p>
            <a:pPr algn="ctr"/>
            <a:r>
              <a:rPr lang="pt-BR" dirty="0">
                <a:solidFill>
                  <a:schemeClr val="bg2"/>
                </a:solidFill>
              </a:rPr>
              <a:t>5W 2H</a:t>
            </a:r>
          </a:p>
        </p:txBody>
      </p:sp>
      <p:pic>
        <p:nvPicPr>
          <p:cNvPr id="3" name="Imagem 2"/>
          <p:cNvPicPr>
            <a:picLocks noChangeAspect="1"/>
          </p:cNvPicPr>
          <p:nvPr/>
        </p:nvPicPr>
        <p:blipFill>
          <a:blip r:embed="rId3"/>
          <a:stretch>
            <a:fillRect/>
          </a:stretch>
        </p:blipFill>
        <p:spPr>
          <a:xfrm>
            <a:off x="4180570" y="3194091"/>
            <a:ext cx="4384724" cy="3444699"/>
          </a:xfrm>
          <a:prstGeom prst="rect">
            <a:avLst/>
          </a:prstGeom>
        </p:spPr>
      </p:pic>
    </p:spTree>
    <p:extLst>
      <p:ext uri="{BB962C8B-B14F-4D97-AF65-F5344CB8AC3E}">
        <p14:creationId xmlns:p14="http://schemas.microsoft.com/office/powerpoint/2010/main" val="1836623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8519" y="692696"/>
            <a:ext cx="8232594" cy="6165304"/>
          </a:xfrm>
          <a:prstGeom prst="rect">
            <a:avLst/>
          </a:prstGeom>
          <a:noFill/>
          <a:ln w="9525">
            <a:noFill/>
            <a:miter lim="800000"/>
            <a:headEnd/>
            <a:tailEnd/>
          </a:ln>
        </p:spPr>
      </p:pic>
      <p:sp>
        <p:nvSpPr>
          <p:cNvPr id="5" name="CaixaDeTexto 4"/>
          <p:cNvSpPr txBox="1"/>
          <p:nvPr/>
        </p:nvSpPr>
        <p:spPr>
          <a:xfrm>
            <a:off x="-36512" y="87015"/>
            <a:ext cx="6732240" cy="461665"/>
          </a:xfrm>
          <a:prstGeom prst="rect">
            <a:avLst/>
          </a:prstGeom>
          <a:noFill/>
        </p:spPr>
        <p:txBody>
          <a:bodyPr wrap="square" rtlCol="0">
            <a:spAutoFit/>
          </a:bodyPr>
          <a:lstStyle/>
          <a:p>
            <a:r>
              <a:rPr lang="pt-BR" sz="2400" b="1" dirty="0"/>
              <a:t>BI do ponto de vista técnico</a:t>
            </a:r>
          </a:p>
        </p:txBody>
      </p:sp>
      <p:sp>
        <p:nvSpPr>
          <p:cNvPr id="6" name="CaixaDeTexto 5"/>
          <p:cNvSpPr txBox="1"/>
          <p:nvPr/>
        </p:nvSpPr>
        <p:spPr>
          <a:xfrm>
            <a:off x="-108519" y="87014"/>
            <a:ext cx="5868144" cy="461665"/>
          </a:xfrm>
          <a:prstGeom prst="rect">
            <a:avLst/>
          </a:prstGeom>
          <a:noFill/>
        </p:spPr>
        <p:txBody>
          <a:bodyPr wrap="square" rtlCol="0">
            <a:spAutoFit/>
          </a:bodyPr>
          <a:lstStyle/>
          <a:p>
            <a:r>
              <a:rPr lang="pt-BR" sz="2400" i="0" dirty="0">
                <a:solidFill>
                  <a:schemeClr val="bg2"/>
                </a:solidFill>
                <a:latin typeface="+mn-lt"/>
              </a:rPr>
              <a:t>Cartilha de Modelagem Dimensional</a:t>
            </a:r>
          </a:p>
        </p:txBody>
      </p:sp>
    </p:spTree>
    <p:extLst>
      <p:ext uri="{BB962C8B-B14F-4D97-AF65-F5344CB8AC3E}">
        <p14:creationId xmlns:p14="http://schemas.microsoft.com/office/powerpoint/2010/main" val="1809425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727523" y="692696"/>
            <a:ext cx="7239000" cy="1752600"/>
          </a:xfrm>
          <a:prstGeom prst="rect">
            <a:avLst/>
          </a:prstGeom>
          <a:noFill/>
          <a:ln w="9525">
            <a:noFill/>
            <a:miter lim="800000"/>
            <a:headEnd/>
            <a:tailEnd/>
          </a:ln>
        </p:spPr>
        <p:txBody>
          <a:bodyPr/>
          <a:lstStyle/>
          <a:p>
            <a:pPr marL="342900" indent="-342900" algn="ctr">
              <a:spcBef>
                <a:spcPct val="20000"/>
              </a:spcBef>
              <a:buClr>
                <a:schemeClr val="tx2"/>
              </a:buClr>
              <a:buSzPct val="70000"/>
              <a:buFont typeface="Wingdings" pitchFamily="2" charset="2"/>
              <a:buNone/>
            </a:pPr>
            <a:endParaRPr lang="pt-BR" sz="2400" b="1" dirty="0">
              <a:solidFill>
                <a:schemeClr val="bg2"/>
              </a:solidFill>
            </a:endParaRPr>
          </a:p>
          <a:p>
            <a:pPr marL="342900" indent="-342900" algn="ctr">
              <a:spcBef>
                <a:spcPct val="20000"/>
              </a:spcBef>
              <a:buClr>
                <a:schemeClr val="tx2"/>
              </a:buClr>
              <a:buSzPct val="70000"/>
              <a:buFont typeface="Wingdings" pitchFamily="2" charset="2"/>
              <a:buNone/>
            </a:pPr>
            <a:r>
              <a:rPr lang="pt-BR" sz="2400" b="1" dirty="0">
                <a:solidFill>
                  <a:schemeClr val="bg2"/>
                </a:solidFill>
              </a:rPr>
              <a:t>Modelagem de Ralph </a:t>
            </a:r>
            <a:r>
              <a:rPr lang="pt-BR" sz="2400" b="1" dirty="0" err="1">
                <a:solidFill>
                  <a:schemeClr val="bg2"/>
                </a:solidFill>
              </a:rPr>
              <a:t>Kimbal</a:t>
            </a:r>
            <a:endParaRPr lang="pt-BR" sz="2400" b="1" dirty="0">
              <a:solidFill>
                <a:schemeClr val="bg2"/>
              </a:solidFill>
            </a:endParaRPr>
          </a:p>
        </p:txBody>
      </p:sp>
      <p:pic>
        <p:nvPicPr>
          <p:cNvPr id="96261" name="Picture 5"/>
          <p:cNvPicPr>
            <a:picLocks noChangeAspect="1" noChangeArrowheads="1"/>
          </p:cNvPicPr>
          <p:nvPr/>
        </p:nvPicPr>
        <p:blipFill>
          <a:blip r:embed="rId2" cstate="print"/>
          <a:srcRect/>
          <a:stretch>
            <a:fillRect/>
          </a:stretch>
        </p:blipFill>
        <p:spPr bwMode="auto">
          <a:xfrm>
            <a:off x="2771800" y="1916832"/>
            <a:ext cx="3389982" cy="4705295"/>
          </a:xfrm>
          <a:prstGeom prst="rect">
            <a:avLst/>
          </a:prstGeom>
          <a:noFill/>
        </p:spPr>
      </p:pic>
      <p:sp>
        <p:nvSpPr>
          <p:cNvPr id="4" name="Título 3"/>
          <p:cNvSpPr>
            <a:spLocks noGrp="1"/>
          </p:cNvSpPr>
          <p:nvPr>
            <p:ph type="title"/>
          </p:nvPr>
        </p:nvSpPr>
        <p:spPr>
          <a:xfrm>
            <a:off x="-234950" y="93620"/>
            <a:ext cx="8229600" cy="466767"/>
          </a:xfrm>
        </p:spPr>
        <p:txBody>
          <a:bodyPr/>
          <a:lstStyle/>
          <a:p>
            <a:r>
              <a:rPr lang="pt-BR" sz="2400" dirty="0">
                <a:solidFill>
                  <a:schemeClr val="bg2"/>
                </a:solidFill>
              </a:rPr>
              <a:t>Construção de um Data Warehouse Dimensional</a:t>
            </a:r>
            <a:br>
              <a:rPr lang="pt-BR" sz="2400" dirty="0">
                <a:solidFill>
                  <a:schemeClr val="bg2"/>
                </a:solidFill>
              </a:rPr>
            </a:br>
            <a:endParaRPr lang="en-US" sz="2400" dirty="0">
              <a:solidFill>
                <a:schemeClr val="bg2"/>
              </a:solidFill>
            </a:endParaRPr>
          </a:p>
        </p:txBody>
      </p:sp>
      <p:sp>
        <p:nvSpPr>
          <p:cNvPr id="5" name="Espaço Reservado para Número de Slide 4"/>
          <p:cNvSpPr>
            <a:spLocks noGrp="1"/>
          </p:cNvSpPr>
          <p:nvPr>
            <p:ph type="sldNum" sz="quarter" idx="12"/>
          </p:nvPr>
        </p:nvSpPr>
        <p:spPr/>
        <p:txBody>
          <a:bodyPr/>
          <a:lstStyle/>
          <a:p>
            <a:r>
              <a:rPr lang="pt-BR" dirty="0">
                <a:solidFill>
                  <a:schemeClr val="bg2"/>
                </a:solidFill>
              </a:rPr>
              <a:t> </a:t>
            </a:r>
          </a:p>
        </p:txBody>
      </p:sp>
    </p:spTree>
    <p:extLst>
      <p:ext uri="{BB962C8B-B14F-4D97-AF65-F5344CB8AC3E}">
        <p14:creationId xmlns:p14="http://schemas.microsoft.com/office/powerpoint/2010/main" val="2276177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97501" y="116632"/>
            <a:ext cx="8229600" cy="466767"/>
          </a:xfrm>
        </p:spPr>
        <p:txBody>
          <a:bodyPr>
            <a:noAutofit/>
          </a:bodyPr>
          <a:lstStyle/>
          <a:p>
            <a:r>
              <a:rPr lang="pt-BR" sz="2400" i="0" dirty="0"/>
              <a:t>Cartilha de Modelagem Dimensional</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76</a:t>
            </a:fld>
            <a:endParaRPr lang="pt-BR"/>
          </a:p>
        </p:txBody>
      </p:sp>
      <p:sp>
        <p:nvSpPr>
          <p:cNvPr id="97283" name="Rectangle 3"/>
          <p:cNvSpPr>
            <a:spLocks noGrp="1" noChangeArrowheads="1"/>
          </p:cNvSpPr>
          <p:nvPr>
            <p:ph type="body" idx="4294967295"/>
          </p:nvPr>
        </p:nvSpPr>
        <p:spPr>
          <a:xfrm>
            <a:off x="0" y="1008351"/>
            <a:ext cx="8820472" cy="5832475"/>
          </a:xfrm>
        </p:spPr>
        <p:txBody>
          <a:bodyPr/>
          <a:lstStyle/>
          <a:p>
            <a:r>
              <a:rPr lang="pt-BR" b="0" i="0" dirty="0"/>
              <a:t>Foco nas necessidades do negócio e não em ferramentas.</a:t>
            </a:r>
          </a:p>
          <a:p>
            <a:endParaRPr lang="pt-BR" b="0" i="0" dirty="0"/>
          </a:p>
          <a:p>
            <a:r>
              <a:rPr lang="pt-BR" b="0" i="0" dirty="0"/>
              <a:t>Objetivos do Data </a:t>
            </a:r>
            <a:r>
              <a:rPr lang="pt-BR" b="0" i="0" dirty="0" err="1"/>
              <a:t>Warehouse</a:t>
            </a:r>
            <a:r>
              <a:rPr lang="pt-BR" b="0" i="0" dirty="0"/>
              <a:t>.</a:t>
            </a:r>
          </a:p>
          <a:p>
            <a:endParaRPr lang="pt-BR" b="0" i="0" dirty="0"/>
          </a:p>
          <a:p>
            <a:r>
              <a:rPr lang="pt-BR" b="0" i="0" dirty="0"/>
              <a:t>Características da função do gerente de data </a:t>
            </a:r>
            <a:r>
              <a:rPr lang="pt-BR" b="0" i="0" dirty="0" err="1"/>
              <a:t>warehouse</a:t>
            </a:r>
            <a:r>
              <a:rPr lang="pt-BR" b="0" i="0" dirty="0"/>
              <a:t>.</a:t>
            </a:r>
          </a:p>
          <a:p>
            <a:endParaRPr lang="pt-BR" b="0" i="0" dirty="0"/>
          </a:p>
          <a:p>
            <a:r>
              <a:rPr lang="pt-BR" b="0" i="0" dirty="0"/>
              <a:t>O dilema entre o caráter DBA (Administrador de Banco de Dados) e MBA (Analista de Negócios) necessários para quem se aventura no mundo do Data </a:t>
            </a:r>
            <a:r>
              <a:rPr lang="pt-BR" b="0" i="0" dirty="0" err="1"/>
              <a:t>Warehouse</a:t>
            </a:r>
            <a:r>
              <a:rPr lang="pt-BR" b="0" i="0" dirty="0"/>
              <a:t>.</a:t>
            </a:r>
          </a:p>
        </p:txBody>
      </p:sp>
      <p:pic>
        <p:nvPicPr>
          <p:cNvPr id="97284" name="Picture 4"/>
          <p:cNvPicPr>
            <a:picLocks noChangeAspect="1" noChangeArrowheads="1"/>
          </p:cNvPicPr>
          <p:nvPr/>
        </p:nvPicPr>
        <p:blipFill>
          <a:blip r:embed="rId2" cstate="print"/>
          <a:srcRect/>
          <a:stretch>
            <a:fillRect/>
          </a:stretch>
        </p:blipFill>
        <p:spPr bwMode="auto">
          <a:xfrm>
            <a:off x="6738555" y="5084763"/>
            <a:ext cx="1290637" cy="1792287"/>
          </a:xfrm>
          <a:prstGeom prst="rect">
            <a:avLst/>
          </a:prstGeom>
          <a:noFill/>
        </p:spPr>
      </p:pic>
    </p:spTree>
    <p:extLst>
      <p:ext uri="{BB962C8B-B14F-4D97-AF65-F5344CB8AC3E}">
        <p14:creationId xmlns:p14="http://schemas.microsoft.com/office/powerpoint/2010/main" val="1682991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116632"/>
            <a:ext cx="8229600" cy="466767"/>
          </a:xfrm>
        </p:spPr>
        <p:txBody>
          <a:bodyPr/>
          <a:lstStyle/>
          <a:p>
            <a:r>
              <a:rPr lang="pt-BR" sz="2400" i="0" dirty="0"/>
              <a:t>Objetivos de um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77</a:t>
            </a:fld>
            <a:endParaRPr lang="pt-BR"/>
          </a:p>
        </p:txBody>
      </p:sp>
      <p:sp>
        <p:nvSpPr>
          <p:cNvPr id="98307" name="Rectangle 3"/>
          <p:cNvSpPr>
            <a:spLocks noGrp="1" noChangeArrowheads="1"/>
          </p:cNvSpPr>
          <p:nvPr>
            <p:ph type="body" idx="4294967295"/>
          </p:nvPr>
        </p:nvSpPr>
        <p:spPr>
          <a:xfrm>
            <a:off x="23800" y="836712"/>
            <a:ext cx="8580648" cy="4525963"/>
          </a:xfrm>
        </p:spPr>
        <p:txBody>
          <a:bodyPr>
            <a:normAutofit/>
          </a:bodyPr>
          <a:lstStyle/>
          <a:p>
            <a:pPr>
              <a:buFont typeface="Wingdings" pitchFamily="2" charset="2"/>
              <a:buNone/>
            </a:pPr>
            <a:r>
              <a:rPr lang="pt-BR" b="0" i="0" dirty="0"/>
              <a:t>Resolver as seguintes questões:</a:t>
            </a:r>
          </a:p>
          <a:p>
            <a:pPr>
              <a:buFont typeface="Wingdings" pitchFamily="2" charset="2"/>
              <a:buNone/>
            </a:pPr>
            <a:endParaRPr lang="pt-BR" b="0" i="0" dirty="0"/>
          </a:p>
          <a:p>
            <a:r>
              <a:rPr lang="pt-BR" b="0" i="0" dirty="0"/>
              <a:t>Dispomos de um enorme volume de dados, mas não conseguimos acessá-los.</a:t>
            </a:r>
          </a:p>
          <a:p>
            <a:r>
              <a:rPr lang="pt-BR" b="0" i="0" dirty="0"/>
              <a:t>Temos que combinar os dados a partir de fontes diversas.</a:t>
            </a:r>
          </a:p>
          <a:p>
            <a:r>
              <a:rPr lang="pt-BR" b="0" i="0" dirty="0"/>
              <a:t>Fico louco quando duas pessoas apresentam exatamente os mesmos indicadores em uma reunião, mas com números distintos.</a:t>
            </a:r>
          </a:p>
          <a:p>
            <a:r>
              <a:rPr lang="pt-BR" b="0" i="0" dirty="0"/>
              <a:t>Queremos que as pessoas usem informações para dar um suporte a tomadas de decisões baseando-se em fatos.</a:t>
            </a:r>
          </a:p>
        </p:txBody>
      </p:sp>
      <p:pic>
        <p:nvPicPr>
          <p:cNvPr id="6" name="Picture 4"/>
          <p:cNvPicPr>
            <a:picLocks noChangeAspect="1" noChangeArrowheads="1"/>
          </p:cNvPicPr>
          <p:nvPr/>
        </p:nvPicPr>
        <p:blipFill>
          <a:blip r:embed="rId2" cstate="print"/>
          <a:srcRect/>
          <a:stretch>
            <a:fillRect/>
          </a:stretch>
        </p:blipFill>
        <p:spPr bwMode="auto">
          <a:xfrm>
            <a:off x="6738555" y="5084763"/>
            <a:ext cx="1290637" cy="1792287"/>
          </a:xfrm>
          <a:prstGeom prst="rect">
            <a:avLst/>
          </a:prstGeom>
          <a:noFill/>
        </p:spPr>
      </p:pic>
    </p:spTree>
    <p:extLst>
      <p:ext uri="{BB962C8B-B14F-4D97-AF65-F5344CB8AC3E}">
        <p14:creationId xmlns:p14="http://schemas.microsoft.com/office/powerpoint/2010/main" val="3260066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3462" y="27856"/>
            <a:ext cx="8229600" cy="466767"/>
          </a:xfrm>
        </p:spPr>
        <p:txBody>
          <a:bodyPr/>
          <a:lstStyle/>
          <a:p>
            <a:r>
              <a:rPr lang="pt-BR" sz="2400" i="0" dirty="0"/>
              <a:t>Objetivos de um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78</a:t>
            </a:fld>
            <a:endParaRPr lang="pt-BR"/>
          </a:p>
        </p:txBody>
      </p:sp>
      <p:sp>
        <p:nvSpPr>
          <p:cNvPr id="99331" name="Rectangle 3"/>
          <p:cNvSpPr>
            <a:spLocks noGrp="1" noChangeArrowheads="1"/>
          </p:cNvSpPr>
          <p:nvPr>
            <p:ph type="body" idx="4294967295"/>
          </p:nvPr>
        </p:nvSpPr>
        <p:spPr>
          <a:xfrm>
            <a:off x="0" y="1038225"/>
            <a:ext cx="8676456" cy="4525963"/>
          </a:xfrm>
        </p:spPr>
        <p:txBody>
          <a:bodyPr>
            <a:normAutofit/>
          </a:bodyPr>
          <a:lstStyle/>
          <a:p>
            <a:pPr>
              <a:buFont typeface="Wingdings" pitchFamily="2" charset="2"/>
              <a:buNone/>
            </a:pPr>
            <a:r>
              <a:rPr lang="pt-BR" b="0" i="0" dirty="0"/>
              <a:t>O que deve fazer o data warehouse?</a:t>
            </a:r>
          </a:p>
          <a:p>
            <a:pPr>
              <a:buFont typeface="Wingdings" pitchFamily="2" charset="2"/>
              <a:buNone/>
            </a:pPr>
            <a:endParaRPr lang="pt-BR" b="0" i="0" dirty="0"/>
          </a:p>
          <a:p>
            <a:r>
              <a:rPr lang="pt-BR" b="0" i="0" dirty="0"/>
              <a:t>Fazer com que as informações de uma empresa possam ser facilmente acessadas.</a:t>
            </a:r>
          </a:p>
          <a:p>
            <a:r>
              <a:rPr lang="pt-BR" b="0" i="0" dirty="0"/>
              <a:t>Apresentar as informações da empresa de modo consistente.</a:t>
            </a:r>
          </a:p>
          <a:p>
            <a:r>
              <a:rPr lang="pt-BR" b="0" i="0" dirty="0"/>
              <a:t>Ser adaptável e flexível a mudanças.</a:t>
            </a:r>
          </a:p>
          <a:p>
            <a:r>
              <a:rPr lang="pt-BR" b="0" i="0" dirty="0"/>
              <a:t>Ser um tesouro que proteja as informações.</a:t>
            </a:r>
          </a:p>
          <a:p>
            <a:r>
              <a:rPr lang="pt-BR" b="0" i="0" dirty="0"/>
              <a:t>Ser a base para uma melhor tomada de decisões.</a:t>
            </a:r>
          </a:p>
          <a:p>
            <a:r>
              <a:rPr lang="pt-BR" b="0" i="0" dirty="0"/>
              <a:t>Ser considerado um sucesso pela comunidade de negócio, que deve utilizá-lo.</a:t>
            </a:r>
          </a:p>
        </p:txBody>
      </p:sp>
      <p:pic>
        <p:nvPicPr>
          <p:cNvPr id="6" name="Picture 4"/>
          <p:cNvPicPr>
            <a:picLocks noChangeAspect="1" noChangeArrowheads="1"/>
          </p:cNvPicPr>
          <p:nvPr/>
        </p:nvPicPr>
        <p:blipFill>
          <a:blip r:embed="rId2" cstate="print"/>
          <a:srcRect/>
          <a:stretch>
            <a:fillRect/>
          </a:stretch>
        </p:blipFill>
        <p:spPr bwMode="auto">
          <a:xfrm>
            <a:off x="6738555" y="5084763"/>
            <a:ext cx="1290637" cy="1792287"/>
          </a:xfrm>
          <a:prstGeom prst="rect">
            <a:avLst/>
          </a:prstGeom>
          <a:noFill/>
        </p:spPr>
      </p:pic>
    </p:spTree>
    <p:extLst>
      <p:ext uri="{BB962C8B-B14F-4D97-AF65-F5344CB8AC3E}">
        <p14:creationId xmlns:p14="http://schemas.microsoft.com/office/powerpoint/2010/main" val="1351097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Autofit/>
          </a:bodyPr>
          <a:lstStyle/>
          <a:p>
            <a:r>
              <a:rPr lang="pt-BR" sz="2800" dirty="0"/>
              <a:t>Papel do gerente do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79</a:t>
            </a:fld>
            <a:endParaRPr lang="pt-BR"/>
          </a:p>
        </p:txBody>
      </p:sp>
      <p:sp>
        <p:nvSpPr>
          <p:cNvPr id="100355" name="Rectangle 3"/>
          <p:cNvSpPr>
            <a:spLocks noGrp="1" noChangeArrowheads="1"/>
          </p:cNvSpPr>
          <p:nvPr>
            <p:ph type="body" idx="4294967295"/>
          </p:nvPr>
        </p:nvSpPr>
        <p:spPr>
          <a:xfrm>
            <a:off x="179512" y="970505"/>
            <a:ext cx="8712968" cy="4525962"/>
          </a:xfrm>
        </p:spPr>
        <p:txBody>
          <a:bodyPr>
            <a:normAutofit/>
          </a:bodyPr>
          <a:lstStyle/>
          <a:p>
            <a:r>
              <a:rPr lang="pt-BR" b="0" i="0" dirty="0"/>
              <a:t>Compreender seus usuários em função de suas áreas de atuação de negócio, responsabilidades do cargo e tolerância ao computador.</a:t>
            </a:r>
          </a:p>
          <a:p>
            <a:r>
              <a:rPr lang="pt-BR" b="0" i="0" dirty="0"/>
              <a:t>Determinar as decisões que os usuários comerciais desejam tomar com a ajuda do data warehouse.</a:t>
            </a:r>
          </a:p>
          <a:p>
            <a:r>
              <a:rPr lang="pt-BR" b="0" i="0" dirty="0"/>
              <a:t>Identificar os “melhores” usuários que tomam decisões eficazes e de alto impacto usando o data warehouse.</a:t>
            </a:r>
          </a:p>
          <a:p>
            <a:r>
              <a:rPr lang="pt-BR" b="0" i="0" dirty="0"/>
              <a:t>Fazer com que as aplicações e interfaces de usuários sejam simples e orientadas por modelos, atendendo aos perfis de processamento cognitivos dos usuários.</a:t>
            </a:r>
          </a:p>
          <a:p>
            <a:r>
              <a:rPr lang="pt-BR" b="0" i="0" dirty="0"/>
              <a:t>Verificar se os dados são exatos e consistentes.</a:t>
            </a:r>
          </a:p>
        </p:txBody>
      </p:sp>
      <p:pic>
        <p:nvPicPr>
          <p:cNvPr id="6" name="Picture 4"/>
          <p:cNvPicPr>
            <a:picLocks noChangeAspect="1" noChangeArrowheads="1"/>
          </p:cNvPicPr>
          <p:nvPr/>
        </p:nvPicPr>
        <p:blipFill>
          <a:blip r:embed="rId2" cstate="print"/>
          <a:srcRect/>
          <a:stretch>
            <a:fillRect/>
          </a:stretch>
        </p:blipFill>
        <p:spPr bwMode="auto">
          <a:xfrm>
            <a:off x="7039116" y="5502147"/>
            <a:ext cx="990076" cy="1374903"/>
          </a:xfrm>
          <a:prstGeom prst="rect">
            <a:avLst/>
          </a:prstGeom>
          <a:noFill/>
        </p:spPr>
      </p:pic>
    </p:spTree>
    <p:extLst>
      <p:ext uri="{BB962C8B-B14F-4D97-AF65-F5344CB8AC3E}">
        <p14:creationId xmlns:p14="http://schemas.microsoft.com/office/powerpoint/2010/main" val="77254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19271" y="182487"/>
            <a:ext cx="8229600" cy="792088"/>
          </a:xfrm>
        </p:spPr>
        <p:txBody>
          <a:bodyPr/>
          <a:lstStyle/>
          <a:p>
            <a:pPr algn="l"/>
            <a:r>
              <a:rPr lang="pt-BR" sz="2400" i="0" dirty="0">
                <a:solidFill>
                  <a:schemeClr val="bg2"/>
                </a:solidFill>
              </a:rPr>
              <a:t>Uma</a:t>
            </a:r>
            <a:r>
              <a:rPr lang="pt-BR" sz="2400" dirty="0">
                <a:solidFill>
                  <a:schemeClr val="bg2"/>
                </a:solidFill>
              </a:rPr>
              <a:t> Visão Geral: OLAP</a:t>
            </a:r>
          </a:p>
        </p:txBody>
      </p:sp>
      <p:sp>
        <p:nvSpPr>
          <p:cNvPr id="35842" name="Rectangle 3"/>
          <p:cNvSpPr>
            <a:spLocks noGrp="1" noChangeArrowheads="1"/>
          </p:cNvSpPr>
          <p:nvPr>
            <p:ph type="body" idx="4294967295"/>
          </p:nvPr>
        </p:nvSpPr>
        <p:spPr>
          <a:xfrm>
            <a:off x="395536" y="764704"/>
            <a:ext cx="8424936" cy="4525963"/>
          </a:xfrm>
        </p:spPr>
        <p:txBody>
          <a:bodyPr>
            <a:normAutofit/>
          </a:bodyPr>
          <a:lstStyle/>
          <a:p>
            <a:pPr marL="0" indent="0">
              <a:buNone/>
            </a:pPr>
            <a:r>
              <a:rPr lang="pt-BR" sz="2400" b="0" i="0" dirty="0">
                <a:solidFill>
                  <a:schemeClr val="bg2"/>
                </a:solidFill>
              </a:rPr>
              <a:t>É possível fazermos uma análise considerando apenas três dimensões: Produto, Loja e Tempo. Essas dimensões podem ser representadas num modelo tridimensional, como o apresentado a seguir:</a:t>
            </a:r>
          </a:p>
        </p:txBody>
      </p:sp>
      <p:pic>
        <p:nvPicPr>
          <p:cNvPr id="35843" name="Picture 4"/>
          <p:cNvPicPr>
            <a:picLocks noChangeAspect="1" noChangeArrowheads="1"/>
          </p:cNvPicPr>
          <p:nvPr/>
        </p:nvPicPr>
        <p:blipFill>
          <a:blip r:embed="rId2" cstate="print"/>
          <a:srcRect/>
          <a:stretch>
            <a:fillRect/>
          </a:stretch>
        </p:blipFill>
        <p:spPr bwMode="auto">
          <a:xfrm>
            <a:off x="1518692" y="2492896"/>
            <a:ext cx="6149652" cy="3894724"/>
          </a:xfrm>
          <a:prstGeom prst="rect">
            <a:avLst/>
          </a:prstGeom>
          <a:noFill/>
          <a:ln w="9525">
            <a:noFill/>
            <a:miter lim="800000"/>
            <a:headEnd/>
            <a:tailEnd/>
          </a:ln>
        </p:spPr>
      </p:pic>
    </p:spTree>
    <p:extLst>
      <p:ext uri="{BB962C8B-B14F-4D97-AF65-F5344CB8AC3E}">
        <p14:creationId xmlns:p14="http://schemas.microsoft.com/office/powerpoint/2010/main" val="3555549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noAutofit/>
          </a:bodyPr>
          <a:lstStyle/>
          <a:p>
            <a:r>
              <a:rPr lang="pt-BR" sz="2800" dirty="0"/>
              <a:t>Papel do gerente do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80</a:t>
            </a:fld>
            <a:endParaRPr lang="pt-BR"/>
          </a:p>
        </p:txBody>
      </p:sp>
      <p:sp>
        <p:nvSpPr>
          <p:cNvPr id="101379" name="Rectangle 3"/>
          <p:cNvSpPr>
            <a:spLocks noGrp="1" noChangeArrowheads="1"/>
          </p:cNvSpPr>
          <p:nvPr>
            <p:ph type="body" idx="4294967295"/>
          </p:nvPr>
        </p:nvSpPr>
        <p:spPr>
          <a:xfrm>
            <a:off x="0" y="1000125"/>
            <a:ext cx="8964488" cy="4525963"/>
          </a:xfrm>
        </p:spPr>
        <p:txBody>
          <a:bodyPr>
            <a:normAutofit/>
          </a:bodyPr>
          <a:lstStyle/>
          <a:p>
            <a:r>
              <a:rPr lang="pt-BR" b="0" i="0" dirty="0"/>
              <a:t>Monitorar constantemente a exatidão dos dados e o conteúdo dos relatórios gerados.</a:t>
            </a:r>
          </a:p>
          <a:p>
            <a:r>
              <a:rPr lang="pt-BR" b="0" i="0" dirty="0"/>
              <a:t>Procurar novas fontes de dados e adaptar o data warehouse constantemente aos perfis de dados transitórios, reportando as exigências comerciais.</a:t>
            </a:r>
          </a:p>
          <a:p>
            <a:r>
              <a:rPr lang="pt-BR" b="0" i="0" dirty="0"/>
              <a:t>Publicar dados com frequência.</a:t>
            </a:r>
          </a:p>
          <a:p>
            <a:r>
              <a:rPr lang="pt-BR" b="0" i="0" dirty="0"/>
              <a:t>Manter a confiança dos usuários comerciais.</a:t>
            </a:r>
          </a:p>
          <a:p>
            <a:r>
              <a:rPr lang="pt-BR" b="0" i="0" dirty="0"/>
              <a:t>Manter os usuários comerciais, responsáveis executivos e diretoria satisfeitas.</a:t>
            </a:r>
          </a:p>
          <a:p>
            <a:r>
              <a:rPr lang="pt-BR" b="0" i="0" dirty="0"/>
              <a:t>Encontrar novos usuários potenciais e fazer com que conheçam o data warehouse.</a:t>
            </a:r>
          </a:p>
        </p:txBody>
      </p:sp>
      <p:pic>
        <p:nvPicPr>
          <p:cNvPr id="6" name="Picture 4"/>
          <p:cNvPicPr>
            <a:picLocks noChangeAspect="1" noChangeArrowheads="1"/>
          </p:cNvPicPr>
          <p:nvPr/>
        </p:nvPicPr>
        <p:blipFill>
          <a:blip r:embed="rId2" cstate="print"/>
          <a:srcRect/>
          <a:stretch>
            <a:fillRect/>
          </a:stretch>
        </p:blipFill>
        <p:spPr bwMode="auto">
          <a:xfrm>
            <a:off x="6738555" y="5084763"/>
            <a:ext cx="1290637" cy="1792287"/>
          </a:xfrm>
          <a:prstGeom prst="rect">
            <a:avLst/>
          </a:prstGeom>
          <a:noFill/>
        </p:spPr>
      </p:pic>
    </p:spTree>
    <p:extLst>
      <p:ext uri="{BB962C8B-B14F-4D97-AF65-F5344CB8AC3E}">
        <p14:creationId xmlns:p14="http://schemas.microsoft.com/office/powerpoint/2010/main" val="2334560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Autofit/>
          </a:bodyPr>
          <a:lstStyle/>
          <a:p>
            <a:r>
              <a:rPr lang="pt-BR" sz="2800" dirty="0"/>
              <a:t>Elementos básicos do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81</a:t>
            </a:fld>
            <a:endParaRPr lang="pt-BR"/>
          </a:p>
        </p:txBody>
      </p:sp>
      <p:pic>
        <p:nvPicPr>
          <p:cNvPr id="102404" name="Picture 4"/>
          <p:cNvPicPr>
            <a:picLocks noChangeAspect="1" noChangeArrowheads="1"/>
          </p:cNvPicPr>
          <p:nvPr/>
        </p:nvPicPr>
        <p:blipFill>
          <a:blip r:embed="rId2" cstate="print"/>
          <a:srcRect/>
          <a:stretch>
            <a:fillRect/>
          </a:stretch>
        </p:blipFill>
        <p:spPr bwMode="auto">
          <a:xfrm>
            <a:off x="71438" y="908720"/>
            <a:ext cx="8748712" cy="4103687"/>
          </a:xfrm>
          <a:prstGeom prst="rect">
            <a:avLst/>
          </a:prstGeom>
          <a:noFill/>
        </p:spPr>
      </p:pic>
      <p:sp>
        <p:nvSpPr>
          <p:cNvPr id="4" name="Rectangle 3"/>
          <p:cNvSpPr txBox="1">
            <a:spLocks noChangeArrowheads="1"/>
          </p:cNvSpPr>
          <p:nvPr/>
        </p:nvSpPr>
        <p:spPr bwMode="auto">
          <a:xfrm>
            <a:off x="179512" y="5085184"/>
            <a:ext cx="8065269"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pt-BR" sz="1400" b="0" i="0" u="none" strike="noStrike" kern="0" cap="none" spc="0" normalizeH="0" baseline="0" noProof="0" dirty="0">
                <a:ln>
                  <a:noFill/>
                </a:ln>
                <a:solidFill>
                  <a:schemeClr val="bg2"/>
                </a:solidFill>
                <a:effectLst/>
                <a:uLnTx/>
                <a:uFillTx/>
                <a:latin typeface="+mn-lt"/>
                <a:ea typeface="+mn-ea"/>
                <a:cs typeface="+mn-cs"/>
              </a:rPr>
              <a:t>Elementos do DW, visão de </a:t>
            </a:r>
            <a:r>
              <a:rPr kumimoji="0" lang="pt-BR" sz="1400" b="0" i="0" u="none" strike="noStrike" kern="0" cap="none" spc="0" normalizeH="0" baseline="0" noProof="0" dirty="0" err="1">
                <a:ln>
                  <a:noFill/>
                </a:ln>
                <a:solidFill>
                  <a:schemeClr val="bg2"/>
                </a:solidFill>
                <a:effectLst/>
                <a:uLnTx/>
                <a:uFillTx/>
                <a:latin typeface="+mn-lt"/>
                <a:ea typeface="+mn-ea"/>
                <a:cs typeface="+mn-cs"/>
              </a:rPr>
              <a:t>Kimball</a:t>
            </a:r>
            <a:endParaRPr kumimoji="0" lang="pt-BR" sz="1400" b="0" i="0" u="none" strike="noStrike" kern="0" cap="none" spc="0" normalizeH="0" baseline="0" noProof="0" dirty="0">
              <a:ln>
                <a:noFill/>
              </a:ln>
              <a:solidFill>
                <a:schemeClr val="bg2"/>
              </a:solidFill>
              <a:effectLst/>
              <a:uLnTx/>
              <a:uFillTx/>
              <a:latin typeface="+mn-lt"/>
              <a:ea typeface="+mn-ea"/>
              <a:cs typeface="+mn-cs"/>
            </a:endParaRPr>
          </a:p>
        </p:txBody>
      </p:sp>
    </p:spTree>
    <p:extLst>
      <p:ext uri="{BB962C8B-B14F-4D97-AF65-F5344CB8AC3E}">
        <p14:creationId xmlns:p14="http://schemas.microsoft.com/office/powerpoint/2010/main" val="3322739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Autofit/>
          </a:bodyPr>
          <a:lstStyle/>
          <a:p>
            <a:r>
              <a:rPr lang="pt-BR" sz="2800" dirty="0"/>
              <a:t>Elementos básicos do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82</a:t>
            </a:fld>
            <a:endParaRPr lang="pt-BR"/>
          </a:p>
        </p:txBody>
      </p:sp>
      <p:sp>
        <p:nvSpPr>
          <p:cNvPr id="103427" name="Rectangle 3"/>
          <p:cNvSpPr>
            <a:spLocks noGrp="1" noChangeArrowheads="1"/>
          </p:cNvSpPr>
          <p:nvPr>
            <p:ph type="body" idx="4294967295"/>
          </p:nvPr>
        </p:nvSpPr>
        <p:spPr>
          <a:xfrm>
            <a:off x="179512" y="836712"/>
            <a:ext cx="8640960" cy="4525963"/>
          </a:xfrm>
        </p:spPr>
        <p:txBody>
          <a:bodyPr>
            <a:normAutofit/>
          </a:bodyPr>
          <a:lstStyle/>
          <a:p>
            <a:pPr>
              <a:buFont typeface="Wingdings" pitchFamily="2" charset="2"/>
              <a:buNone/>
            </a:pPr>
            <a:r>
              <a:rPr lang="pt-BR" b="0" i="0" dirty="0"/>
              <a:t>Sistemas operacionais de origem</a:t>
            </a:r>
          </a:p>
          <a:p>
            <a:pPr>
              <a:buFont typeface="Wingdings" pitchFamily="2" charset="2"/>
              <a:buNone/>
            </a:pPr>
            <a:endParaRPr lang="pt-BR" b="0" i="0" dirty="0"/>
          </a:p>
          <a:p>
            <a:r>
              <a:rPr lang="pt-BR" b="0" i="0" dirty="0"/>
              <a:t>Capturam as transações da empresa.</a:t>
            </a:r>
          </a:p>
          <a:p>
            <a:r>
              <a:rPr lang="pt-BR" b="0" i="0" dirty="0"/>
              <a:t>Priorizam o desempenho e a disponibilidade de processamento.</a:t>
            </a:r>
          </a:p>
          <a:p>
            <a:r>
              <a:rPr lang="pt-BR" b="0" i="0" dirty="0"/>
              <a:t>Consulta limitadas a um registro por vez, dentro do fluxo normal de transações operacionais.</a:t>
            </a:r>
          </a:p>
          <a:p>
            <a:r>
              <a:rPr lang="pt-BR" b="0" i="0" dirty="0"/>
              <a:t>Os sistemas operacionais mantêm um volume pequeno de dados históricos e não numa forma adequada a análises.</a:t>
            </a:r>
          </a:p>
          <a:p>
            <a:endParaRPr lang="pt-BR" b="0" i="0" dirty="0"/>
          </a:p>
        </p:txBody>
      </p:sp>
      <p:pic>
        <p:nvPicPr>
          <p:cNvPr id="103428" name="Picture 4"/>
          <p:cNvPicPr>
            <a:picLocks noChangeAspect="1" noChangeArrowheads="1"/>
          </p:cNvPicPr>
          <p:nvPr/>
        </p:nvPicPr>
        <p:blipFill>
          <a:blip r:embed="rId2" cstate="print"/>
          <a:srcRect/>
          <a:stretch>
            <a:fillRect/>
          </a:stretch>
        </p:blipFill>
        <p:spPr bwMode="auto">
          <a:xfrm>
            <a:off x="4484699" y="5078627"/>
            <a:ext cx="3423626" cy="1605134"/>
          </a:xfrm>
          <a:prstGeom prst="rect">
            <a:avLst/>
          </a:prstGeom>
          <a:noFill/>
        </p:spPr>
      </p:pic>
    </p:spTree>
    <p:extLst>
      <p:ext uri="{BB962C8B-B14F-4D97-AF65-F5344CB8AC3E}">
        <p14:creationId xmlns:p14="http://schemas.microsoft.com/office/powerpoint/2010/main" val="3262290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Autofit/>
          </a:bodyPr>
          <a:lstStyle/>
          <a:p>
            <a:r>
              <a:rPr lang="pt-BR" sz="2800" dirty="0"/>
              <a:t>Elementos básicos do data warehouse</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83</a:t>
            </a:fld>
            <a:endParaRPr lang="pt-BR"/>
          </a:p>
        </p:txBody>
      </p:sp>
      <p:sp>
        <p:nvSpPr>
          <p:cNvPr id="104451" name="Rectangle 3"/>
          <p:cNvSpPr>
            <a:spLocks noGrp="1" noChangeArrowheads="1"/>
          </p:cNvSpPr>
          <p:nvPr>
            <p:ph type="body" idx="4294967295"/>
          </p:nvPr>
        </p:nvSpPr>
        <p:spPr>
          <a:xfrm>
            <a:off x="0" y="1000125"/>
            <a:ext cx="9036496" cy="4525963"/>
          </a:xfrm>
        </p:spPr>
        <p:txBody>
          <a:bodyPr>
            <a:normAutofit lnSpcReduction="10000"/>
          </a:bodyPr>
          <a:lstStyle/>
          <a:p>
            <a:pPr>
              <a:buFont typeface="Wingdings" pitchFamily="2" charset="2"/>
              <a:buNone/>
            </a:pPr>
            <a:r>
              <a:rPr lang="pt-BR" b="0" i="0" dirty="0"/>
              <a:t>Data </a:t>
            </a:r>
            <a:r>
              <a:rPr lang="pt-BR" b="0" i="0" dirty="0" err="1"/>
              <a:t>Staging</a:t>
            </a:r>
            <a:r>
              <a:rPr lang="pt-BR" b="0" i="0" dirty="0"/>
              <a:t> </a:t>
            </a:r>
            <a:r>
              <a:rPr lang="pt-BR" b="0" i="0" dirty="0" err="1"/>
              <a:t>Area</a:t>
            </a:r>
            <a:endParaRPr lang="pt-BR" b="0" i="0" dirty="0"/>
          </a:p>
          <a:p>
            <a:endParaRPr lang="pt-BR" b="0" i="0" dirty="0"/>
          </a:p>
          <a:p>
            <a:r>
              <a:rPr lang="pt-BR" b="0" i="0" dirty="0"/>
              <a:t>Trata-se da área também denominada ETL (</a:t>
            </a:r>
            <a:r>
              <a:rPr lang="pt-BR" b="0" i="0" dirty="0" err="1"/>
              <a:t>Extract-Transformation-Load</a:t>
            </a:r>
            <a:r>
              <a:rPr lang="pt-BR" b="0" i="0" dirty="0"/>
              <a:t>).</a:t>
            </a:r>
          </a:p>
          <a:p>
            <a:r>
              <a:rPr lang="pt-BR" b="0" i="0" dirty="0"/>
              <a:t>Abrange tudo que ocorre entre os sistemas operacionais e a área de apresentação dos dados.</a:t>
            </a:r>
          </a:p>
          <a:p>
            <a:r>
              <a:rPr lang="pt-BR" b="0" i="0" dirty="0"/>
              <a:t>Trata-se da “cozinha” do data </a:t>
            </a:r>
            <a:r>
              <a:rPr lang="pt-BR" b="0" i="0" dirty="0" err="1"/>
              <a:t>warehouse</a:t>
            </a:r>
            <a:r>
              <a:rPr lang="pt-BR" b="0" i="0" dirty="0"/>
              <a:t>.</a:t>
            </a:r>
          </a:p>
          <a:p>
            <a:r>
              <a:rPr lang="pt-BR" b="0" i="0" dirty="0"/>
              <a:t>Acessada apenas por técnicos qualificados.</a:t>
            </a:r>
          </a:p>
          <a:p>
            <a:r>
              <a:rPr lang="pt-BR" b="0" i="0" dirty="0"/>
              <a:t>Depois de extraídos, os dados são transformados, filtrados e combinados.</a:t>
            </a:r>
          </a:p>
          <a:p>
            <a:r>
              <a:rPr lang="pt-BR" b="0" i="0" dirty="0"/>
              <a:t>Criadas as chaves e verificada sua qualidade, os dados são incorporados ao data </a:t>
            </a:r>
            <a:r>
              <a:rPr lang="pt-BR" b="0" i="0" dirty="0" err="1"/>
              <a:t>warehouse</a:t>
            </a:r>
            <a:r>
              <a:rPr lang="pt-BR" b="0" i="0" dirty="0"/>
              <a:t>.</a:t>
            </a:r>
          </a:p>
        </p:txBody>
      </p:sp>
      <p:pic>
        <p:nvPicPr>
          <p:cNvPr id="104452" name="Picture 4"/>
          <p:cNvPicPr>
            <a:picLocks noChangeAspect="1" noChangeArrowheads="1"/>
          </p:cNvPicPr>
          <p:nvPr/>
        </p:nvPicPr>
        <p:blipFill>
          <a:blip r:embed="rId2" cstate="print"/>
          <a:srcRect/>
          <a:stretch>
            <a:fillRect/>
          </a:stretch>
        </p:blipFill>
        <p:spPr bwMode="auto">
          <a:xfrm>
            <a:off x="5279189" y="5526860"/>
            <a:ext cx="2548021" cy="1194615"/>
          </a:xfrm>
          <a:prstGeom prst="rect">
            <a:avLst/>
          </a:prstGeom>
          <a:noFill/>
        </p:spPr>
      </p:pic>
    </p:spTree>
    <p:extLst>
      <p:ext uri="{BB962C8B-B14F-4D97-AF65-F5344CB8AC3E}">
        <p14:creationId xmlns:p14="http://schemas.microsoft.com/office/powerpoint/2010/main" val="4213274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pt-BR" dirty="0"/>
              <a:t>Elementos básicos do data warehouse</a:t>
            </a:r>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84</a:t>
            </a:fld>
            <a:endParaRPr lang="pt-BR"/>
          </a:p>
        </p:txBody>
      </p:sp>
      <p:sp>
        <p:nvSpPr>
          <p:cNvPr id="105475" name="Rectangle 3"/>
          <p:cNvSpPr>
            <a:spLocks noGrp="1" noChangeArrowheads="1"/>
          </p:cNvSpPr>
          <p:nvPr>
            <p:ph type="body" idx="4294967295"/>
          </p:nvPr>
        </p:nvSpPr>
        <p:spPr>
          <a:xfrm>
            <a:off x="323528" y="774231"/>
            <a:ext cx="8568952" cy="6049962"/>
          </a:xfrm>
        </p:spPr>
        <p:txBody>
          <a:bodyPr>
            <a:normAutofit/>
          </a:bodyPr>
          <a:lstStyle/>
          <a:p>
            <a:pPr>
              <a:buFont typeface="Wingdings" pitchFamily="2" charset="2"/>
              <a:buNone/>
            </a:pPr>
            <a:r>
              <a:rPr lang="pt-BR" b="0" i="0" dirty="0"/>
              <a:t>Apresentação dos dados</a:t>
            </a:r>
          </a:p>
          <a:p>
            <a:pPr>
              <a:buFont typeface="Wingdings" pitchFamily="2" charset="2"/>
              <a:buNone/>
            </a:pPr>
            <a:endParaRPr lang="pt-BR" b="0" i="0" dirty="0"/>
          </a:p>
          <a:p>
            <a:r>
              <a:rPr lang="pt-BR" b="0" i="0" dirty="0"/>
              <a:t>Área onde a comunidade de negócios cria seus relatórios e outras aplicações de análise.</a:t>
            </a:r>
          </a:p>
          <a:p>
            <a:r>
              <a:rPr lang="pt-BR" b="0" i="0" dirty="0"/>
              <a:t>Normalmente, a área de apresentação de dados como uma série de data </a:t>
            </a:r>
            <a:r>
              <a:rPr lang="pt-BR" b="0" i="0" dirty="0" err="1"/>
              <a:t>marts</a:t>
            </a:r>
            <a:r>
              <a:rPr lang="pt-BR" b="0" i="0" dirty="0"/>
              <a:t> integrado. </a:t>
            </a:r>
          </a:p>
          <a:p>
            <a:r>
              <a:rPr lang="pt-BR" b="0" i="0" dirty="0"/>
              <a:t>Um data </a:t>
            </a:r>
            <a:r>
              <a:rPr lang="pt-BR" b="0" i="0" dirty="0" err="1"/>
              <a:t>mart</a:t>
            </a:r>
            <a:r>
              <a:rPr lang="pt-BR" b="0" i="0" dirty="0"/>
              <a:t> é uma parte do todo que compõe a área de apresentação.</a:t>
            </a:r>
          </a:p>
          <a:p>
            <a:r>
              <a:rPr lang="pt-BR" b="0" i="0" dirty="0"/>
              <a:t>Modelagem Dimensional se consolidou como a técnica principal para apresentação dos dados aos usuários.</a:t>
            </a:r>
          </a:p>
          <a:p>
            <a:r>
              <a:rPr lang="pt-BR" b="0" i="0" dirty="0"/>
              <a:t>Se “vendermos produtos em vários mercados e medimos o nosso desempenho ao longo do tempo.” define as dimensões e nos dá a ideia de como combiná-las e separá-las.</a:t>
            </a:r>
          </a:p>
        </p:txBody>
      </p:sp>
    </p:spTree>
    <p:extLst>
      <p:ext uri="{BB962C8B-B14F-4D97-AF65-F5344CB8AC3E}">
        <p14:creationId xmlns:p14="http://schemas.microsoft.com/office/powerpoint/2010/main" val="2781993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pt-BR"/>
              <a:t>Elementos básicos do data warehouse</a:t>
            </a:r>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85</a:t>
            </a:fld>
            <a:endParaRPr lang="pt-BR"/>
          </a:p>
        </p:txBody>
      </p:sp>
      <p:sp>
        <p:nvSpPr>
          <p:cNvPr id="106499" name="Rectangle 3"/>
          <p:cNvSpPr>
            <a:spLocks noGrp="1" noChangeArrowheads="1"/>
          </p:cNvSpPr>
          <p:nvPr>
            <p:ph type="body" idx="4294967295"/>
          </p:nvPr>
        </p:nvSpPr>
        <p:spPr>
          <a:xfrm>
            <a:off x="122384" y="670620"/>
            <a:ext cx="8770095" cy="5832475"/>
          </a:xfrm>
        </p:spPr>
        <p:txBody>
          <a:bodyPr>
            <a:normAutofit/>
          </a:bodyPr>
          <a:lstStyle/>
          <a:p>
            <a:pPr>
              <a:buFont typeface="Wingdings" pitchFamily="2" charset="2"/>
              <a:buNone/>
            </a:pPr>
            <a:r>
              <a:rPr lang="pt-BR" b="0" i="0" dirty="0"/>
              <a:t>Ferramentas de acesso a dados</a:t>
            </a:r>
          </a:p>
          <a:p>
            <a:pPr>
              <a:buFont typeface="Wingdings" pitchFamily="2" charset="2"/>
              <a:buNone/>
            </a:pPr>
            <a:endParaRPr lang="pt-BR" b="0" i="0" dirty="0"/>
          </a:p>
          <a:p>
            <a:r>
              <a:rPr lang="pt-BR" b="0" i="0" dirty="0"/>
              <a:t>Podem ser simples como uma ferramenta de consulta específica.</a:t>
            </a:r>
          </a:p>
          <a:p>
            <a:r>
              <a:rPr lang="pt-BR" b="0" i="0" dirty="0"/>
              <a:t>Podem ser complexas quanto aplicações sofisticadas de modelagem ou exploração de dados.</a:t>
            </a:r>
          </a:p>
          <a:p>
            <a:r>
              <a:rPr lang="pt-BR" b="0" i="0" dirty="0"/>
              <a:t>Cerca de 90% dos usuários serão atendidos por aplicações enlatadas, que apresentam dados formatados aos usuários, sem que estes tenham que construir consultas.</a:t>
            </a:r>
          </a:p>
          <a:p>
            <a:r>
              <a:rPr lang="pt-BR" b="0" i="0" dirty="0"/>
              <a:t>Os demais usuários são atendidos por ferramentas de modelagem ou previsão que podem fazer uploads dos seus resultados de volta para os sistemas operacionais.</a:t>
            </a:r>
          </a:p>
        </p:txBody>
      </p:sp>
    </p:spTree>
    <p:extLst>
      <p:ext uri="{BB962C8B-B14F-4D97-AF65-F5344CB8AC3E}">
        <p14:creationId xmlns:p14="http://schemas.microsoft.com/office/powerpoint/2010/main" val="4306927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pt-BR"/>
              <a:t>Os 9 passos da modelagem dimensional</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86</a:t>
            </a:fld>
            <a:endParaRPr lang="pt-BR"/>
          </a:p>
        </p:txBody>
      </p:sp>
      <p:sp>
        <p:nvSpPr>
          <p:cNvPr id="107523" name="Rectangle 3"/>
          <p:cNvSpPr>
            <a:spLocks noGrp="1" noChangeArrowheads="1"/>
          </p:cNvSpPr>
          <p:nvPr>
            <p:ph type="body" idx="4294967295"/>
          </p:nvPr>
        </p:nvSpPr>
        <p:spPr>
          <a:xfrm>
            <a:off x="914400" y="1100138"/>
            <a:ext cx="8229600" cy="4525962"/>
          </a:xfrm>
        </p:spPr>
        <p:txBody>
          <a:bodyPr>
            <a:normAutofit/>
          </a:bodyPr>
          <a:lstStyle/>
          <a:p>
            <a:pPr marL="457200" indent="-457200">
              <a:buFont typeface="Wingdings" pitchFamily="2" charset="2"/>
              <a:buNone/>
            </a:pPr>
            <a:r>
              <a:rPr lang="pt-BR" dirty="0"/>
              <a:t>1- Processos</a:t>
            </a:r>
          </a:p>
          <a:p>
            <a:pPr marL="457200" indent="-457200">
              <a:buFont typeface="Wingdings" pitchFamily="2" charset="2"/>
              <a:buNone/>
            </a:pPr>
            <a:r>
              <a:rPr lang="pt-BR" dirty="0"/>
              <a:t>2- Grão</a:t>
            </a:r>
          </a:p>
          <a:p>
            <a:pPr marL="457200" indent="-457200">
              <a:buFont typeface="Wingdings" pitchFamily="2" charset="2"/>
              <a:buNone/>
            </a:pPr>
            <a:r>
              <a:rPr lang="pt-BR" dirty="0"/>
              <a:t>3- Dimensões</a:t>
            </a:r>
          </a:p>
          <a:p>
            <a:pPr marL="457200" indent="-457200">
              <a:buFont typeface="Wingdings" pitchFamily="2" charset="2"/>
              <a:buNone/>
            </a:pPr>
            <a:r>
              <a:rPr lang="pt-BR" dirty="0"/>
              <a:t>4- Fatos</a:t>
            </a:r>
          </a:p>
          <a:p>
            <a:pPr marL="457200" indent="-457200">
              <a:buFont typeface="Wingdings" pitchFamily="2" charset="2"/>
              <a:buNone/>
            </a:pPr>
            <a:r>
              <a:rPr lang="pt-BR" dirty="0"/>
              <a:t>5- Atributos</a:t>
            </a:r>
          </a:p>
          <a:p>
            <a:pPr marL="457200" indent="-457200">
              <a:buFont typeface="Wingdings" pitchFamily="2" charset="2"/>
              <a:buNone/>
            </a:pPr>
            <a:r>
              <a:rPr lang="pt-BR" dirty="0"/>
              <a:t>6- Atributos de modificação lenta</a:t>
            </a:r>
          </a:p>
          <a:p>
            <a:pPr marL="457200" indent="-457200">
              <a:buFont typeface="Wingdings" pitchFamily="2" charset="2"/>
              <a:buNone/>
            </a:pPr>
            <a:r>
              <a:rPr lang="pt-BR" dirty="0"/>
              <a:t>7- Dimensões agregadas</a:t>
            </a:r>
          </a:p>
          <a:p>
            <a:pPr marL="457200" indent="-457200">
              <a:buFont typeface="Wingdings" pitchFamily="2" charset="2"/>
              <a:buNone/>
            </a:pPr>
            <a:r>
              <a:rPr lang="pt-BR" dirty="0"/>
              <a:t>8- Histórico do Banco de Dados </a:t>
            </a:r>
          </a:p>
          <a:p>
            <a:pPr marL="457200" indent="-457200">
              <a:buFont typeface="Wingdings" pitchFamily="2" charset="2"/>
              <a:buNone/>
            </a:pPr>
            <a:r>
              <a:rPr lang="pt-BR" dirty="0"/>
              <a:t>9- Intervalo de Carga</a:t>
            </a:r>
          </a:p>
        </p:txBody>
      </p:sp>
      <p:pic>
        <p:nvPicPr>
          <p:cNvPr id="107524" name="Picture 4"/>
          <p:cNvPicPr>
            <a:picLocks noChangeAspect="1" noChangeArrowheads="1"/>
          </p:cNvPicPr>
          <p:nvPr/>
        </p:nvPicPr>
        <p:blipFill>
          <a:blip r:embed="rId2" cstate="print"/>
          <a:srcRect/>
          <a:stretch>
            <a:fillRect/>
          </a:stretch>
        </p:blipFill>
        <p:spPr bwMode="auto">
          <a:xfrm>
            <a:off x="6516216" y="1839119"/>
            <a:ext cx="2371725" cy="3048000"/>
          </a:xfrm>
          <a:prstGeom prst="rect">
            <a:avLst/>
          </a:prstGeom>
          <a:noFill/>
        </p:spPr>
      </p:pic>
      <p:sp>
        <p:nvSpPr>
          <p:cNvPr id="2" name="CaixaDeTexto 1"/>
          <p:cNvSpPr txBox="1"/>
          <p:nvPr/>
        </p:nvSpPr>
        <p:spPr>
          <a:xfrm>
            <a:off x="1" y="5229200"/>
            <a:ext cx="8887940" cy="369332"/>
          </a:xfrm>
          <a:prstGeom prst="rect">
            <a:avLst/>
          </a:prstGeom>
          <a:noFill/>
        </p:spPr>
        <p:txBody>
          <a:bodyPr wrap="square" rtlCol="0">
            <a:spAutoFit/>
          </a:bodyPr>
          <a:lstStyle/>
          <a:p>
            <a:r>
              <a:rPr lang="pt-BR" dirty="0">
                <a:solidFill>
                  <a:schemeClr val="bg2"/>
                </a:solidFill>
              </a:rPr>
              <a:t>Adaptado dos 4 passos da modelagem dimensional proposta por Ralph </a:t>
            </a:r>
            <a:r>
              <a:rPr lang="pt-BR" dirty="0" err="1">
                <a:solidFill>
                  <a:schemeClr val="bg2"/>
                </a:solidFill>
              </a:rPr>
              <a:t>Kimball</a:t>
            </a:r>
            <a:endParaRPr lang="pt-BR" dirty="0">
              <a:solidFill>
                <a:schemeClr val="bg2"/>
              </a:solidFill>
            </a:endParaRPr>
          </a:p>
        </p:txBody>
      </p:sp>
    </p:spTree>
    <p:extLst>
      <p:ext uri="{BB962C8B-B14F-4D97-AF65-F5344CB8AC3E}">
        <p14:creationId xmlns:p14="http://schemas.microsoft.com/office/powerpoint/2010/main" val="2049957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pt-BR" dirty="0"/>
              <a:t>1- Processos, antes de tudo</a:t>
            </a:r>
          </a:p>
        </p:txBody>
      </p:sp>
      <p:sp>
        <p:nvSpPr>
          <p:cNvPr id="7" name="Espaço Reservado para Número de Slide 6"/>
          <p:cNvSpPr>
            <a:spLocks noGrp="1"/>
          </p:cNvSpPr>
          <p:nvPr>
            <p:ph type="sldNum" sz="quarter" idx="12"/>
          </p:nvPr>
        </p:nvSpPr>
        <p:spPr/>
        <p:txBody>
          <a:bodyPr/>
          <a:lstStyle/>
          <a:p>
            <a:fld id="{0DBB9FE3-D63C-4A40-B010-4651D12E128D}" type="slidenum">
              <a:rPr lang="pt-BR" smtClean="0"/>
              <a:pPr/>
              <a:t>87</a:t>
            </a:fld>
            <a:endParaRPr lang="pt-BR"/>
          </a:p>
        </p:txBody>
      </p:sp>
      <p:sp>
        <p:nvSpPr>
          <p:cNvPr id="62467" name="Rectangle 3"/>
          <p:cNvSpPr>
            <a:spLocks noGrp="1" noChangeArrowheads="1"/>
          </p:cNvSpPr>
          <p:nvPr>
            <p:ph type="body" idx="4294967295"/>
          </p:nvPr>
        </p:nvSpPr>
        <p:spPr>
          <a:xfrm>
            <a:off x="0" y="973138"/>
            <a:ext cx="8351838" cy="1152525"/>
          </a:xfrm>
        </p:spPr>
        <p:txBody>
          <a:bodyPr>
            <a:normAutofit/>
          </a:bodyPr>
          <a:lstStyle/>
          <a:p>
            <a:pPr>
              <a:lnSpc>
                <a:spcPct val="90000"/>
              </a:lnSpc>
              <a:buFont typeface="Wingdings" pitchFamily="2" charset="2"/>
              <a:buNone/>
            </a:pPr>
            <a:r>
              <a:rPr lang="pt-BR" sz="2400" b="0" i="0" dirty="0"/>
              <a:t>	Os processos e, portanto, a identidade das tabelas de fato.</a:t>
            </a:r>
          </a:p>
          <a:p>
            <a:pPr>
              <a:lnSpc>
                <a:spcPct val="90000"/>
              </a:lnSpc>
              <a:buFont typeface="Wingdings" pitchFamily="2" charset="2"/>
              <a:buNone/>
            </a:pPr>
            <a:r>
              <a:rPr lang="pt-BR" sz="2400" b="0" i="0" dirty="0"/>
              <a:t>	</a:t>
            </a:r>
          </a:p>
        </p:txBody>
      </p:sp>
      <p:pic>
        <p:nvPicPr>
          <p:cNvPr id="62468" name="Picture 4"/>
          <p:cNvPicPr>
            <a:picLocks noChangeAspect="1" noChangeArrowheads="1"/>
          </p:cNvPicPr>
          <p:nvPr/>
        </p:nvPicPr>
        <p:blipFill>
          <a:blip r:embed="rId2" cstate="print"/>
          <a:srcRect/>
          <a:stretch>
            <a:fillRect/>
          </a:stretch>
        </p:blipFill>
        <p:spPr bwMode="auto">
          <a:xfrm>
            <a:off x="5219700" y="3387081"/>
            <a:ext cx="3552825" cy="2667000"/>
          </a:xfrm>
          <a:prstGeom prst="rect">
            <a:avLst/>
          </a:prstGeom>
          <a:noFill/>
        </p:spPr>
      </p:pic>
      <p:sp>
        <p:nvSpPr>
          <p:cNvPr id="62469" name="Rectangle 5"/>
          <p:cNvSpPr>
            <a:spLocks noChangeArrowheads="1"/>
          </p:cNvSpPr>
          <p:nvPr/>
        </p:nvSpPr>
        <p:spPr bwMode="auto">
          <a:xfrm>
            <a:off x="0" y="1729431"/>
            <a:ext cx="8604250" cy="1584325"/>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None/>
            </a:pPr>
            <a:r>
              <a:rPr lang="pt-BR" sz="2400" b="0" i="0" dirty="0">
                <a:solidFill>
                  <a:schemeClr val="bg2"/>
                </a:solidFill>
              </a:rPr>
              <a:t>	Os processos variam de um tipo de negócio para outro. Observadas essas especificidades, em última análise fica fácil identificá-los. Uma empresa varejista tem basicamente os seguintes processos:</a:t>
            </a:r>
          </a:p>
        </p:txBody>
      </p:sp>
      <p:sp>
        <p:nvSpPr>
          <p:cNvPr id="62470" name="Rectangle 6"/>
          <p:cNvSpPr>
            <a:spLocks noChangeArrowheads="1"/>
          </p:cNvSpPr>
          <p:nvPr/>
        </p:nvSpPr>
        <p:spPr bwMode="auto">
          <a:xfrm>
            <a:off x="395536" y="3313756"/>
            <a:ext cx="4681537" cy="3124200"/>
          </a:xfrm>
          <a:prstGeom prst="rect">
            <a:avLst/>
          </a:prstGeom>
          <a:noFill/>
          <a:ln w="9525">
            <a:noFill/>
            <a:miter lim="800000"/>
            <a:headEnd/>
            <a:tailEnd/>
          </a:ln>
        </p:spPr>
        <p:txBody>
          <a:bodyPr/>
          <a:lstStyle/>
          <a:p>
            <a:pPr>
              <a:spcBef>
                <a:spcPct val="20000"/>
              </a:spcBef>
              <a:buClr>
                <a:schemeClr val="tx2"/>
              </a:buClr>
              <a:buSzPct val="70000"/>
            </a:pPr>
            <a:r>
              <a:rPr lang="pt-BR" sz="2400" b="0" i="0" dirty="0">
                <a:solidFill>
                  <a:schemeClr val="bg2"/>
                </a:solidFill>
              </a:rPr>
              <a:t>Planos de Produção,</a:t>
            </a:r>
          </a:p>
          <a:p>
            <a:pPr>
              <a:spcBef>
                <a:spcPct val="20000"/>
              </a:spcBef>
              <a:buClr>
                <a:schemeClr val="tx2"/>
              </a:buClr>
              <a:buSzPct val="70000"/>
            </a:pPr>
            <a:r>
              <a:rPr lang="pt-BR" sz="2400" b="0" i="0" dirty="0">
                <a:solidFill>
                  <a:schemeClr val="bg2"/>
                </a:solidFill>
              </a:rPr>
              <a:t>Pedidos de Compra,</a:t>
            </a:r>
          </a:p>
          <a:p>
            <a:pPr>
              <a:spcBef>
                <a:spcPct val="20000"/>
              </a:spcBef>
              <a:buClr>
                <a:schemeClr val="tx2"/>
              </a:buClr>
              <a:buSzPct val="70000"/>
            </a:pPr>
            <a:r>
              <a:rPr lang="pt-BR" sz="2400" b="0" i="0" dirty="0">
                <a:solidFill>
                  <a:schemeClr val="bg2"/>
                </a:solidFill>
              </a:rPr>
              <a:t>Estoque, </a:t>
            </a:r>
          </a:p>
          <a:p>
            <a:pPr>
              <a:spcBef>
                <a:spcPct val="20000"/>
              </a:spcBef>
              <a:buClr>
                <a:schemeClr val="tx2"/>
              </a:buClr>
              <a:buSzPct val="70000"/>
            </a:pPr>
            <a:r>
              <a:rPr lang="pt-BR" sz="2400" b="0" i="0" dirty="0">
                <a:solidFill>
                  <a:schemeClr val="bg2"/>
                </a:solidFill>
              </a:rPr>
              <a:t>Pedidos de Clientes,</a:t>
            </a:r>
          </a:p>
          <a:p>
            <a:pPr>
              <a:spcBef>
                <a:spcPct val="20000"/>
              </a:spcBef>
              <a:buClr>
                <a:schemeClr val="tx2"/>
              </a:buClr>
              <a:buSzPct val="70000"/>
            </a:pPr>
            <a:r>
              <a:rPr lang="pt-BR" sz="2400" b="0" i="0" dirty="0">
                <a:solidFill>
                  <a:schemeClr val="bg2"/>
                </a:solidFill>
              </a:rPr>
              <a:t>Expedição para Clientes,</a:t>
            </a:r>
          </a:p>
          <a:p>
            <a:pPr>
              <a:spcBef>
                <a:spcPct val="20000"/>
              </a:spcBef>
              <a:buClr>
                <a:schemeClr val="tx2"/>
              </a:buClr>
              <a:buSzPct val="70000"/>
            </a:pPr>
            <a:r>
              <a:rPr lang="pt-BR" sz="2400" b="0" i="0" dirty="0">
                <a:solidFill>
                  <a:schemeClr val="bg2"/>
                </a:solidFill>
              </a:rPr>
              <a:t>Crédito, Devoluções,</a:t>
            </a:r>
          </a:p>
          <a:p>
            <a:pPr>
              <a:spcBef>
                <a:spcPct val="20000"/>
              </a:spcBef>
              <a:buClr>
                <a:schemeClr val="tx2"/>
              </a:buClr>
              <a:buSzPct val="70000"/>
            </a:pPr>
            <a:r>
              <a:rPr lang="pt-BR" sz="2400" b="0" i="0" dirty="0">
                <a:solidFill>
                  <a:schemeClr val="bg2"/>
                </a:solidFill>
              </a:rPr>
              <a:t>Pesquisa de Tendências e Contabilidade. </a:t>
            </a:r>
          </a:p>
        </p:txBody>
      </p:sp>
    </p:spTree>
    <p:extLst>
      <p:ext uri="{BB962C8B-B14F-4D97-AF65-F5344CB8AC3E}">
        <p14:creationId xmlns:p14="http://schemas.microsoft.com/office/powerpoint/2010/main" val="3390028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title"/>
          </p:nvPr>
        </p:nvSpPr>
        <p:spPr>
          <a:noFill/>
          <a:ln/>
        </p:spPr>
        <p:txBody>
          <a:bodyPr/>
          <a:lstStyle/>
          <a:p>
            <a:r>
              <a:rPr lang="pt-BR" dirty="0"/>
              <a:t>1- Processos, antes de tudo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88</a:t>
            </a:fld>
            <a:endParaRPr lang="pt-BR"/>
          </a:p>
        </p:txBody>
      </p:sp>
      <p:sp>
        <p:nvSpPr>
          <p:cNvPr id="94211" name="Rectangle 3"/>
          <p:cNvSpPr>
            <a:spLocks noGrp="1" noChangeArrowheads="1"/>
          </p:cNvSpPr>
          <p:nvPr>
            <p:ph type="body" idx="4294967295"/>
          </p:nvPr>
        </p:nvSpPr>
        <p:spPr>
          <a:xfrm>
            <a:off x="0" y="908720"/>
            <a:ext cx="8772525" cy="4525962"/>
          </a:xfrm>
        </p:spPr>
        <p:txBody>
          <a:bodyPr>
            <a:normAutofit/>
          </a:bodyPr>
          <a:lstStyle/>
          <a:p>
            <a:pPr>
              <a:buFont typeface="Wingdings" pitchFamily="2" charset="2"/>
              <a:buNone/>
            </a:pPr>
            <a:r>
              <a:rPr lang="pt-BR" sz="2400" b="0" i="0" dirty="0"/>
              <a:t>	Essas são, de fato, as fontes de extração de dados nessa empresa. Apesar de nem todos os processos tornarem disponíveis os dados e de que alguns dados podem não estar disponíveis, é perda de tempo planejar-se um data warehouse a partir de uma fonte de dados inexistente, portanto é fundamental construir o data warehouse a partir de dados reais.</a:t>
            </a:r>
          </a:p>
        </p:txBody>
      </p:sp>
      <p:pic>
        <p:nvPicPr>
          <p:cNvPr id="94213" name="Picture 5"/>
          <p:cNvPicPr>
            <a:picLocks noChangeAspect="1" noChangeArrowheads="1"/>
          </p:cNvPicPr>
          <p:nvPr/>
        </p:nvPicPr>
        <p:blipFill>
          <a:blip r:embed="rId2" cstate="print"/>
          <a:srcRect/>
          <a:stretch>
            <a:fillRect/>
          </a:stretch>
        </p:blipFill>
        <p:spPr bwMode="auto">
          <a:xfrm>
            <a:off x="5146332" y="3318647"/>
            <a:ext cx="3552825" cy="2667000"/>
          </a:xfrm>
          <a:prstGeom prst="rect">
            <a:avLst/>
          </a:prstGeom>
          <a:noFill/>
        </p:spPr>
      </p:pic>
    </p:spTree>
    <p:extLst>
      <p:ext uri="{BB962C8B-B14F-4D97-AF65-F5344CB8AC3E}">
        <p14:creationId xmlns:p14="http://schemas.microsoft.com/office/powerpoint/2010/main" val="1558988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title"/>
          </p:nvPr>
        </p:nvSpPr>
        <p:spPr>
          <a:noFill/>
          <a:ln/>
        </p:spPr>
        <p:txBody>
          <a:bodyPr/>
          <a:lstStyle/>
          <a:p>
            <a:r>
              <a:rPr lang="pt-BR" dirty="0"/>
              <a:t>1- Processos, antes de tudo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89</a:t>
            </a:fld>
            <a:endParaRPr lang="pt-BR"/>
          </a:p>
        </p:txBody>
      </p:sp>
      <p:sp>
        <p:nvSpPr>
          <p:cNvPr id="94211" name="Rectangle 3"/>
          <p:cNvSpPr>
            <a:spLocks noGrp="1" noChangeArrowheads="1"/>
          </p:cNvSpPr>
          <p:nvPr>
            <p:ph type="body" idx="4294967295"/>
          </p:nvPr>
        </p:nvSpPr>
        <p:spPr>
          <a:xfrm>
            <a:off x="0" y="908720"/>
            <a:ext cx="8599488" cy="4525962"/>
          </a:xfrm>
        </p:spPr>
        <p:txBody>
          <a:bodyPr>
            <a:normAutofit/>
          </a:bodyPr>
          <a:lstStyle/>
          <a:p>
            <a:pPr>
              <a:buFont typeface="Wingdings" pitchFamily="2" charset="2"/>
              <a:buNone/>
            </a:pPr>
            <a:r>
              <a:rPr lang="pt-BR" b="0" i="0" dirty="0"/>
              <a:t>	Os processos, como um todo, interessam ao projetista do Data </a:t>
            </a:r>
            <a:r>
              <a:rPr lang="pt-BR" b="0" i="0" dirty="0" err="1"/>
              <a:t>Warehouse</a:t>
            </a:r>
            <a:r>
              <a:rPr lang="pt-BR" b="0" i="0" dirty="0"/>
              <a:t>, mas seu foco está </a:t>
            </a:r>
            <a:r>
              <a:rPr lang="pt-BR" i="0" dirty="0">
                <a:solidFill>
                  <a:srgbClr val="C00000"/>
                </a:solidFill>
              </a:rPr>
              <a:t>nos processos de tomada de decisão!</a:t>
            </a:r>
            <a:endParaRPr lang="pt-BR" i="0" dirty="0"/>
          </a:p>
          <a:p>
            <a:pPr>
              <a:buFont typeface="Wingdings" pitchFamily="2" charset="2"/>
              <a:buNone/>
            </a:pPr>
            <a:r>
              <a:rPr lang="pt-BR" b="0" i="0" dirty="0"/>
              <a:t>	Não raro, esquecemos desse foco e passamos a ver no Data </a:t>
            </a:r>
            <a:r>
              <a:rPr lang="pt-BR" b="0" i="0" dirty="0" err="1"/>
              <a:t>Warehouse</a:t>
            </a:r>
            <a:r>
              <a:rPr lang="pt-BR" b="0" i="0" dirty="0"/>
              <a:t>, tudo que ele </a:t>
            </a:r>
            <a:r>
              <a:rPr lang="pt-BR" i="0" dirty="0">
                <a:solidFill>
                  <a:srgbClr val="C00000"/>
                </a:solidFill>
              </a:rPr>
              <a:t>não é:</a:t>
            </a:r>
          </a:p>
          <a:p>
            <a:pPr>
              <a:buFont typeface="Wingdings" pitchFamily="2" charset="2"/>
              <a:buNone/>
            </a:pPr>
            <a:r>
              <a:rPr lang="pt-BR" b="0" i="0" dirty="0">
                <a:solidFill>
                  <a:srgbClr val="C00000"/>
                </a:solidFill>
              </a:rPr>
              <a:t>	</a:t>
            </a:r>
            <a:r>
              <a:rPr lang="pt-BR" b="0" i="0" dirty="0"/>
              <a:t>	- Arquivo de Dados Antigos</a:t>
            </a:r>
          </a:p>
          <a:p>
            <a:pPr>
              <a:buFont typeface="Wingdings" pitchFamily="2" charset="2"/>
              <a:buNone/>
            </a:pPr>
            <a:r>
              <a:rPr lang="pt-BR" b="0" i="0" dirty="0"/>
              <a:t>		- Base para Relatórios Operacionais</a:t>
            </a:r>
          </a:p>
          <a:p>
            <a:pPr>
              <a:buFont typeface="Wingdings" pitchFamily="2" charset="2"/>
              <a:buNone/>
            </a:pPr>
            <a:r>
              <a:rPr lang="pt-BR" b="0" i="0" dirty="0"/>
              <a:t>		- Fonte de Informações Genéricas</a:t>
            </a:r>
          </a:p>
          <a:p>
            <a:pPr>
              <a:buFont typeface="Wingdings" pitchFamily="2" charset="2"/>
              <a:buNone/>
            </a:pPr>
            <a:r>
              <a:rPr lang="pt-BR" b="0" i="0" dirty="0"/>
              <a:t>	O Data </a:t>
            </a:r>
            <a:r>
              <a:rPr lang="pt-BR" b="0" i="0" dirty="0" err="1"/>
              <a:t>Warehouse</a:t>
            </a:r>
            <a:r>
              <a:rPr lang="pt-BR" b="0" i="0" dirty="0"/>
              <a:t> ou Data </a:t>
            </a:r>
            <a:r>
              <a:rPr lang="pt-BR" b="0" i="0" dirty="0" err="1"/>
              <a:t>Marts</a:t>
            </a:r>
            <a:r>
              <a:rPr lang="pt-BR" b="0" i="0" dirty="0"/>
              <a:t> devem ser importantes fontes para auxílio na tomada de decisão e não outra coisa.</a:t>
            </a:r>
          </a:p>
          <a:p>
            <a:pPr>
              <a:buFont typeface="Wingdings" pitchFamily="2" charset="2"/>
              <a:buNone/>
            </a:pPr>
            <a:endParaRPr lang="pt-BR" b="0" i="0" dirty="0"/>
          </a:p>
        </p:txBody>
      </p:sp>
      <p:pic>
        <p:nvPicPr>
          <p:cNvPr id="94213" name="Picture 5"/>
          <p:cNvPicPr>
            <a:picLocks noChangeAspect="1" noChangeArrowheads="1"/>
          </p:cNvPicPr>
          <p:nvPr/>
        </p:nvPicPr>
        <p:blipFill>
          <a:blip r:embed="rId2" cstate="print"/>
          <a:srcRect/>
          <a:stretch>
            <a:fillRect/>
          </a:stretch>
        </p:blipFill>
        <p:spPr bwMode="auto">
          <a:xfrm>
            <a:off x="5389041" y="5110202"/>
            <a:ext cx="2328317" cy="1747798"/>
          </a:xfrm>
          <a:prstGeom prst="rect">
            <a:avLst/>
          </a:prstGeom>
          <a:noFill/>
        </p:spPr>
      </p:pic>
    </p:spTree>
    <p:extLst>
      <p:ext uri="{BB962C8B-B14F-4D97-AF65-F5344CB8AC3E}">
        <p14:creationId xmlns:p14="http://schemas.microsoft.com/office/powerpoint/2010/main" val="405331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0" y="35632"/>
            <a:ext cx="8229600" cy="1143000"/>
          </a:xfrm>
        </p:spPr>
        <p:txBody>
          <a:bodyPr/>
          <a:lstStyle/>
          <a:p>
            <a:pPr algn="l"/>
            <a:r>
              <a:rPr lang="pt-BR" sz="2400" i="0" dirty="0">
                <a:solidFill>
                  <a:schemeClr val="bg2"/>
                </a:solidFill>
              </a:rPr>
              <a:t>Descrição sumária do Comércio</a:t>
            </a:r>
          </a:p>
        </p:txBody>
      </p:sp>
      <p:sp>
        <p:nvSpPr>
          <p:cNvPr id="37890" name="Rectangle 3"/>
          <p:cNvSpPr>
            <a:spLocks noGrp="1" noChangeArrowheads="1"/>
          </p:cNvSpPr>
          <p:nvPr>
            <p:ph type="body" idx="1"/>
          </p:nvPr>
        </p:nvSpPr>
        <p:spPr>
          <a:xfrm>
            <a:off x="107504" y="648072"/>
            <a:ext cx="8992750" cy="6093296"/>
          </a:xfrm>
        </p:spPr>
        <p:txBody>
          <a:bodyPr>
            <a:noAutofit/>
          </a:bodyPr>
          <a:lstStyle/>
          <a:p>
            <a:pPr>
              <a:lnSpc>
                <a:spcPct val="80000"/>
              </a:lnSpc>
            </a:pPr>
            <a:r>
              <a:rPr lang="pt-BR" b="0" i="0" dirty="0">
                <a:solidFill>
                  <a:schemeClr val="bg2"/>
                </a:solidFill>
              </a:rPr>
              <a:t>Grupo de lojas que vendem, exclusivamente, aparelhos elétricos para o lar e de informática.</a:t>
            </a:r>
          </a:p>
          <a:p>
            <a:pPr>
              <a:lnSpc>
                <a:spcPct val="80000"/>
              </a:lnSpc>
            </a:pPr>
            <a:endParaRPr lang="pt-BR" b="0" i="0" dirty="0">
              <a:solidFill>
                <a:schemeClr val="bg2"/>
              </a:solidFill>
            </a:endParaRPr>
          </a:p>
          <a:p>
            <a:pPr>
              <a:lnSpc>
                <a:spcPct val="80000"/>
              </a:lnSpc>
            </a:pPr>
            <a:r>
              <a:rPr lang="pt-BR" b="0" i="0" dirty="0">
                <a:solidFill>
                  <a:schemeClr val="bg2"/>
                </a:solidFill>
              </a:rPr>
              <a:t>As medidas a serem avaliadas serão, exclusivamente, as quantidades vendidas e os valores faturados.</a:t>
            </a:r>
          </a:p>
          <a:p>
            <a:pPr>
              <a:lnSpc>
                <a:spcPct val="80000"/>
              </a:lnSpc>
            </a:pPr>
            <a:endParaRPr lang="pt-BR" b="0" i="0" dirty="0">
              <a:solidFill>
                <a:schemeClr val="bg2"/>
              </a:solidFill>
            </a:endParaRPr>
          </a:p>
          <a:p>
            <a:pPr>
              <a:lnSpc>
                <a:spcPct val="80000"/>
              </a:lnSpc>
            </a:pPr>
            <a:r>
              <a:rPr lang="pt-BR" b="0" i="0" dirty="0">
                <a:solidFill>
                  <a:schemeClr val="bg2"/>
                </a:solidFill>
              </a:rPr>
              <a:t>As lojas são agrupadas por distritos, regiões e estados. Um distrito tanto pode ser uma região da cidade (Zona Norte de São Paulo), um grupo de bairros (Tatuapé/</a:t>
            </a:r>
            <a:r>
              <a:rPr lang="pt-BR" b="0" i="0" dirty="0" err="1">
                <a:solidFill>
                  <a:schemeClr val="bg2"/>
                </a:solidFill>
              </a:rPr>
              <a:t>Moóca</a:t>
            </a:r>
            <a:r>
              <a:rPr lang="pt-BR" b="0" i="0" dirty="0">
                <a:solidFill>
                  <a:schemeClr val="bg2"/>
                </a:solidFill>
              </a:rPr>
              <a:t>/Ipiranga) um grupo de cidades (Ribeirão Preto, Araraquara e arredores).</a:t>
            </a:r>
          </a:p>
          <a:p>
            <a:pPr>
              <a:lnSpc>
                <a:spcPct val="80000"/>
              </a:lnSpc>
            </a:pPr>
            <a:endParaRPr lang="pt-BR" b="0" i="0" dirty="0">
              <a:solidFill>
                <a:schemeClr val="bg2"/>
              </a:solidFill>
            </a:endParaRPr>
          </a:p>
          <a:p>
            <a:pPr>
              <a:lnSpc>
                <a:spcPct val="80000"/>
              </a:lnSpc>
            </a:pPr>
            <a:r>
              <a:rPr lang="pt-BR" b="0" i="0" dirty="0">
                <a:solidFill>
                  <a:schemeClr val="bg2"/>
                </a:solidFill>
              </a:rPr>
              <a:t>Os produtos são agrupados por linhas (linha branca; linha de informática; linha de eletrodomésticos; linha de imagem/som). Por sua vez, as linhas são divididas em grupos (dentro da linha branca temos geladeiras, lava-roupas, </a:t>
            </a:r>
            <a:r>
              <a:rPr lang="pt-BR" b="0" i="0" dirty="0" err="1">
                <a:solidFill>
                  <a:schemeClr val="bg2"/>
                </a:solidFill>
              </a:rPr>
              <a:t>etc</a:t>
            </a:r>
            <a:r>
              <a:rPr lang="pt-BR" b="0" i="0" dirty="0">
                <a:solidFill>
                  <a:schemeClr val="bg2"/>
                </a:solidFill>
              </a:rPr>
              <a:t>; dentro dos eletrodomésticos temos batedeira, liquidificador, </a:t>
            </a:r>
            <a:r>
              <a:rPr lang="pt-BR" b="0" i="0" dirty="0" err="1">
                <a:solidFill>
                  <a:schemeClr val="bg2"/>
                </a:solidFill>
              </a:rPr>
              <a:t>etc</a:t>
            </a:r>
            <a:r>
              <a:rPr lang="pt-BR" b="0" i="0" dirty="0">
                <a:solidFill>
                  <a:schemeClr val="bg2"/>
                </a:solidFill>
              </a:rPr>
              <a:t>; dentro de informática temos microcomputador e impressora; dentro de som e imagem temos TV LED, Rádio Relógio, </a:t>
            </a:r>
            <a:r>
              <a:rPr lang="pt-BR" b="0" i="0" dirty="0" err="1">
                <a:solidFill>
                  <a:schemeClr val="bg2"/>
                </a:solidFill>
              </a:rPr>
              <a:t>etc</a:t>
            </a:r>
            <a:r>
              <a:rPr lang="pt-BR" b="0" i="0" dirty="0">
                <a:solidFill>
                  <a:schemeClr val="bg2"/>
                </a:solidFill>
              </a:rPr>
              <a:t>).</a:t>
            </a:r>
          </a:p>
        </p:txBody>
      </p:sp>
    </p:spTree>
    <p:extLst>
      <p:ext uri="{BB962C8B-B14F-4D97-AF65-F5344CB8AC3E}">
        <p14:creationId xmlns:p14="http://schemas.microsoft.com/office/powerpoint/2010/main" val="1729337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Rectangle 6"/>
          <p:cNvSpPr>
            <a:spLocks noGrp="1" noChangeArrowheads="1"/>
          </p:cNvSpPr>
          <p:nvPr>
            <p:ph type="title"/>
          </p:nvPr>
        </p:nvSpPr>
        <p:spPr>
          <a:noFill/>
          <a:ln/>
        </p:spPr>
        <p:txBody>
          <a:bodyPr/>
          <a:lstStyle/>
          <a:p>
            <a:r>
              <a:rPr lang="pt-BR" dirty="0"/>
              <a:t>2- A importância do grão</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90</a:t>
            </a:fld>
            <a:endParaRPr lang="pt-BR"/>
          </a:p>
        </p:txBody>
      </p:sp>
      <p:sp>
        <p:nvSpPr>
          <p:cNvPr id="95235" name="Rectangle 3"/>
          <p:cNvSpPr>
            <a:spLocks noGrp="1" noChangeArrowheads="1"/>
          </p:cNvSpPr>
          <p:nvPr>
            <p:ph type="body" idx="4294967295"/>
          </p:nvPr>
        </p:nvSpPr>
        <p:spPr>
          <a:xfrm>
            <a:off x="0" y="835025"/>
            <a:ext cx="8208963" cy="865188"/>
          </a:xfrm>
        </p:spPr>
        <p:txBody>
          <a:bodyPr>
            <a:normAutofit/>
          </a:bodyPr>
          <a:lstStyle/>
          <a:p>
            <a:pPr>
              <a:buFont typeface="Wingdings" pitchFamily="2" charset="2"/>
              <a:buNone/>
            </a:pPr>
            <a:r>
              <a:rPr lang="pt-BR" sz="2400" b="1" dirty="0"/>
              <a:t>	A granularidade da tabela de fatos.</a:t>
            </a:r>
            <a:endParaRPr lang="pt-BR" sz="2400" dirty="0"/>
          </a:p>
          <a:p>
            <a:pPr>
              <a:buFont typeface="Wingdings" pitchFamily="2" charset="2"/>
              <a:buNone/>
            </a:pPr>
            <a:endParaRPr lang="pt-BR" sz="2400" dirty="0"/>
          </a:p>
        </p:txBody>
      </p:sp>
      <p:pic>
        <p:nvPicPr>
          <p:cNvPr id="95237" name="Picture 5" descr="gxa"/>
          <p:cNvPicPr>
            <a:picLocks noChangeAspect="1" noChangeArrowheads="1"/>
          </p:cNvPicPr>
          <p:nvPr/>
        </p:nvPicPr>
        <p:blipFill>
          <a:blip r:embed="rId2" cstate="print"/>
          <a:srcRect/>
          <a:stretch>
            <a:fillRect/>
          </a:stretch>
        </p:blipFill>
        <p:spPr bwMode="auto">
          <a:xfrm>
            <a:off x="2267744" y="3140968"/>
            <a:ext cx="5497880" cy="3436518"/>
          </a:xfrm>
          <a:prstGeom prst="rect">
            <a:avLst/>
          </a:prstGeom>
          <a:noFill/>
        </p:spPr>
      </p:pic>
      <p:sp>
        <p:nvSpPr>
          <p:cNvPr id="95239" name="Rectangle 7"/>
          <p:cNvSpPr>
            <a:spLocks noChangeArrowheads="1"/>
          </p:cNvSpPr>
          <p:nvPr/>
        </p:nvSpPr>
        <p:spPr bwMode="auto">
          <a:xfrm>
            <a:off x="0" y="1467366"/>
            <a:ext cx="8424862" cy="1943100"/>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a:t>
            </a:r>
            <a:r>
              <a:rPr lang="pt-BR" sz="2400" i="0" dirty="0">
                <a:solidFill>
                  <a:srgbClr val="C00000"/>
                </a:solidFill>
              </a:rPr>
              <a:t>A granularidade é o nível de detalhe da tabela de fato</a:t>
            </a:r>
            <a:r>
              <a:rPr lang="pt-BR" sz="2400" b="0" i="0" dirty="0">
                <a:solidFill>
                  <a:schemeClr val="bg2"/>
                </a:solidFill>
              </a:rPr>
              <a:t>. Por exemplo, uma transação individual, uma linha de item numa venda, um instantâneo diário ou uma movimentação. </a:t>
            </a: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a:t>
            </a:r>
          </a:p>
        </p:txBody>
      </p:sp>
      <p:pic>
        <p:nvPicPr>
          <p:cNvPr id="7" name="Picture 2"/>
          <p:cNvPicPr>
            <a:picLocks noChangeAspect="1" noChangeArrowheads="1"/>
          </p:cNvPicPr>
          <p:nvPr/>
        </p:nvPicPr>
        <p:blipFill>
          <a:blip r:embed="rId3" cstate="print"/>
          <a:srcRect/>
          <a:stretch>
            <a:fillRect/>
          </a:stretch>
        </p:blipFill>
        <p:spPr bwMode="auto">
          <a:xfrm>
            <a:off x="251520" y="4260851"/>
            <a:ext cx="1450345" cy="1196752"/>
          </a:xfrm>
          <a:prstGeom prst="rect">
            <a:avLst/>
          </a:prstGeom>
          <a:noFill/>
          <a:ln w="9525">
            <a:noFill/>
            <a:miter lim="800000"/>
            <a:headEnd/>
            <a:tailEnd/>
          </a:ln>
        </p:spPr>
      </p:pic>
    </p:spTree>
    <p:extLst>
      <p:ext uri="{BB962C8B-B14F-4D97-AF65-F5344CB8AC3E}">
        <p14:creationId xmlns:p14="http://schemas.microsoft.com/office/powerpoint/2010/main" val="2828896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3" descr="gxa"/>
          <p:cNvPicPr>
            <a:picLocks noChangeAspect="1" noChangeArrowheads="1"/>
          </p:cNvPicPr>
          <p:nvPr/>
        </p:nvPicPr>
        <p:blipFill>
          <a:blip r:embed="rId2" cstate="print"/>
          <a:srcRect/>
          <a:stretch>
            <a:fillRect/>
          </a:stretch>
        </p:blipFill>
        <p:spPr bwMode="auto">
          <a:xfrm>
            <a:off x="5621307" y="5611584"/>
            <a:ext cx="1680245" cy="1050311"/>
          </a:xfrm>
          <a:prstGeom prst="rect">
            <a:avLst/>
          </a:prstGeom>
          <a:noFill/>
        </p:spPr>
      </p:pic>
      <p:sp>
        <p:nvSpPr>
          <p:cNvPr id="108548" name="Rectangle 4"/>
          <p:cNvSpPr>
            <a:spLocks noGrp="1" noChangeArrowheads="1"/>
          </p:cNvSpPr>
          <p:nvPr>
            <p:ph type="title"/>
          </p:nvPr>
        </p:nvSpPr>
        <p:spPr>
          <a:noFill/>
          <a:ln/>
        </p:spPr>
        <p:txBody>
          <a:bodyPr/>
          <a:lstStyle/>
          <a:p>
            <a:r>
              <a:rPr lang="pt-BR" dirty="0"/>
              <a:t>2- A importância do grão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91</a:t>
            </a:fld>
            <a:endParaRPr lang="pt-BR"/>
          </a:p>
        </p:txBody>
      </p:sp>
      <p:sp>
        <p:nvSpPr>
          <p:cNvPr id="108550" name="Rectangle 6"/>
          <p:cNvSpPr>
            <a:spLocks noChangeArrowheads="1"/>
          </p:cNvSpPr>
          <p:nvPr/>
        </p:nvSpPr>
        <p:spPr bwMode="auto">
          <a:xfrm>
            <a:off x="71051" y="840332"/>
            <a:ext cx="8424862" cy="5761037"/>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Uma vez conhecida a granularidade torna-se possível identificar as dimensões e seus níveis de detalhe. Por exemplo, numa tabela de fatos como Pedidos de Compra, as dimensões tempo, produto, fornecedor são normalmente identificadas. </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Dimensões adicionais como o modo de transporte podem ser utilizadas, uma vez que podem ser úteis ao tomador de decisões. </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Todavia é importante entender qual é o detalhe máximo a ser analisado, pois de outra forma corre-se o risco de não se poder analisar algum detalhe fundamental ao tomador de decisão.</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p:txBody>
      </p:sp>
      <p:pic>
        <p:nvPicPr>
          <p:cNvPr id="6" name="Picture 2"/>
          <p:cNvPicPr>
            <a:picLocks noChangeAspect="1" noChangeArrowheads="1"/>
          </p:cNvPicPr>
          <p:nvPr/>
        </p:nvPicPr>
        <p:blipFill>
          <a:blip r:embed="rId3" cstate="print"/>
          <a:srcRect/>
          <a:stretch>
            <a:fillRect/>
          </a:stretch>
        </p:blipFill>
        <p:spPr bwMode="auto">
          <a:xfrm>
            <a:off x="2987824" y="5589542"/>
            <a:ext cx="1450345" cy="1196752"/>
          </a:xfrm>
          <a:prstGeom prst="rect">
            <a:avLst/>
          </a:prstGeom>
          <a:noFill/>
          <a:ln w="9525">
            <a:noFill/>
            <a:miter lim="800000"/>
            <a:headEnd/>
            <a:tailEnd/>
          </a:ln>
        </p:spPr>
      </p:pic>
    </p:spTree>
    <p:extLst>
      <p:ext uri="{BB962C8B-B14F-4D97-AF65-F5344CB8AC3E}">
        <p14:creationId xmlns:p14="http://schemas.microsoft.com/office/powerpoint/2010/main" val="1360200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3" descr="gxa"/>
          <p:cNvPicPr>
            <a:picLocks noChangeAspect="1" noChangeArrowheads="1"/>
          </p:cNvPicPr>
          <p:nvPr/>
        </p:nvPicPr>
        <p:blipFill>
          <a:blip r:embed="rId2" cstate="print"/>
          <a:srcRect/>
          <a:stretch>
            <a:fillRect/>
          </a:stretch>
        </p:blipFill>
        <p:spPr bwMode="auto">
          <a:xfrm>
            <a:off x="4552376" y="4581129"/>
            <a:ext cx="3225950" cy="2016522"/>
          </a:xfrm>
          <a:prstGeom prst="rect">
            <a:avLst/>
          </a:prstGeom>
          <a:noFill/>
        </p:spPr>
      </p:pic>
      <p:sp>
        <p:nvSpPr>
          <p:cNvPr id="108548" name="Rectangle 4"/>
          <p:cNvSpPr>
            <a:spLocks noGrp="1" noChangeArrowheads="1"/>
          </p:cNvSpPr>
          <p:nvPr>
            <p:ph type="title"/>
          </p:nvPr>
        </p:nvSpPr>
        <p:spPr>
          <a:noFill/>
          <a:ln/>
        </p:spPr>
        <p:txBody>
          <a:bodyPr/>
          <a:lstStyle/>
          <a:p>
            <a:r>
              <a:rPr lang="pt-BR" dirty="0"/>
              <a:t>2- A importância do grão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92</a:t>
            </a:fld>
            <a:endParaRPr lang="pt-BR"/>
          </a:p>
        </p:txBody>
      </p:sp>
      <p:sp>
        <p:nvSpPr>
          <p:cNvPr id="108550" name="Rectangle 6"/>
          <p:cNvSpPr>
            <a:spLocks noChangeArrowheads="1"/>
          </p:cNvSpPr>
          <p:nvPr/>
        </p:nvSpPr>
        <p:spPr bwMode="auto">
          <a:xfrm>
            <a:off x="179388" y="836613"/>
            <a:ext cx="8424862" cy="5761037"/>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A má escolha da granularidade impede que obtenhamos informações vitais ao negócio. </a:t>
            </a: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Pensemos num grão todas as vendas que um mercado faz para cada cliente. Se o objetivo for analisar quanto cada cliente comprou quando, atendemos o objetivo.</a:t>
            </a: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Já se quisermos saber o quê o cliente comprou, não poderemos saber, pois em vez de optarmos em determinar cada item adquirido, pensamos apenas em armazenar um total por cliente.</a:t>
            </a:r>
          </a:p>
        </p:txBody>
      </p:sp>
      <p:pic>
        <p:nvPicPr>
          <p:cNvPr id="6" name="Picture 2"/>
          <p:cNvPicPr>
            <a:picLocks noChangeAspect="1" noChangeArrowheads="1"/>
          </p:cNvPicPr>
          <p:nvPr/>
        </p:nvPicPr>
        <p:blipFill>
          <a:blip r:embed="rId3" cstate="print"/>
          <a:srcRect/>
          <a:stretch>
            <a:fillRect/>
          </a:stretch>
        </p:blipFill>
        <p:spPr bwMode="auto">
          <a:xfrm>
            <a:off x="1640710" y="4991014"/>
            <a:ext cx="1450345" cy="1196752"/>
          </a:xfrm>
          <a:prstGeom prst="rect">
            <a:avLst/>
          </a:prstGeom>
          <a:noFill/>
          <a:ln w="9525">
            <a:noFill/>
            <a:miter lim="800000"/>
            <a:headEnd/>
            <a:tailEnd/>
          </a:ln>
        </p:spPr>
      </p:pic>
    </p:spTree>
    <p:extLst>
      <p:ext uri="{BB962C8B-B14F-4D97-AF65-F5344CB8AC3E}">
        <p14:creationId xmlns:p14="http://schemas.microsoft.com/office/powerpoint/2010/main" val="115446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3" descr="gxa"/>
          <p:cNvPicPr>
            <a:picLocks noChangeAspect="1" noChangeArrowheads="1"/>
          </p:cNvPicPr>
          <p:nvPr/>
        </p:nvPicPr>
        <p:blipFill>
          <a:blip r:embed="rId2" cstate="print"/>
          <a:srcRect/>
          <a:stretch>
            <a:fillRect/>
          </a:stretch>
        </p:blipFill>
        <p:spPr bwMode="auto">
          <a:xfrm>
            <a:off x="4284580" y="4149080"/>
            <a:ext cx="2841281" cy="1776068"/>
          </a:xfrm>
          <a:prstGeom prst="rect">
            <a:avLst/>
          </a:prstGeom>
          <a:noFill/>
        </p:spPr>
      </p:pic>
      <p:sp>
        <p:nvSpPr>
          <p:cNvPr id="108548" name="Rectangle 4"/>
          <p:cNvSpPr>
            <a:spLocks noGrp="1" noChangeArrowheads="1"/>
          </p:cNvSpPr>
          <p:nvPr>
            <p:ph type="title"/>
          </p:nvPr>
        </p:nvSpPr>
        <p:spPr>
          <a:noFill/>
          <a:ln/>
        </p:spPr>
        <p:txBody>
          <a:bodyPr/>
          <a:lstStyle/>
          <a:p>
            <a:r>
              <a:rPr lang="pt-BR" dirty="0"/>
              <a:t>2- A importância do grão</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93</a:t>
            </a:fld>
            <a:endParaRPr lang="pt-BR"/>
          </a:p>
        </p:txBody>
      </p:sp>
      <p:sp>
        <p:nvSpPr>
          <p:cNvPr id="108550" name="Rectangle 6"/>
          <p:cNvSpPr>
            <a:spLocks noChangeArrowheads="1"/>
          </p:cNvSpPr>
          <p:nvPr/>
        </p:nvSpPr>
        <p:spPr bwMode="auto">
          <a:xfrm>
            <a:off x="179388" y="836613"/>
            <a:ext cx="8424862" cy="5761037"/>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Parece natural, nesse caso, guardarmos cada item adquirido pelo cliente. Assim saberemos quem comprou o que numa data (quando) qualquer.</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Então basta sempre escolhermos cada transação individual, certo?</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Não. </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p:txBody>
      </p:sp>
      <p:pic>
        <p:nvPicPr>
          <p:cNvPr id="6" name="Picture 2"/>
          <p:cNvPicPr>
            <a:picLocks noChangeAspect="1" noChangeArrowheads="1"/>
          </p:cNvPicPr>
          <p:nvPr/>
        </p:nvPicPr>
        <p:blipFill>
          <a:blip r:embed="rId3" cstate="print"/>
          <a:srcRect/>
          <a:stretch>
            <a:fillRect/>
          </a:stretch>
        </p:blipFill>
        <p:spPr bwMode="auto">
          <a:xfrm>
            <a:off x="1331640" y="4347031"/>
            <a:ext cx="1450345" cy="1196752"/>
          </a:xfrm>
          <a:prstGeom prst="rect">
            <a:avLst/>
          </a:prstGeom>
          <a:noFill/>
          <a:ln w="9525">
            <a:noFill/>
            <a:miter lim="800000"/>
            <a:headEnd/>
            <a:tailEnd/>
          </a:ln>
        </p:spPr>
      </p:pic>
    </p:spTree>
    <p:extLst>
      <p:ext uri="{BB962C8B-B14F-4D97-AF65-F5344CB8AC3E}">
        <p14:creationId xmlns:p14="http://schemas.microsoft.com/office/powerpoint/2010/main" val="2087105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p:cNvSpPr>
            <a:spLocks noGrp="1" noChangeArrowheads="1"/>
          </p:cNvSpPr>
          <p:nvPr>
            <p:ph type="title"/>
          </p:nvPr>
        </p:nvSpPr>
        <p:spPr>
          <a:noFill/>
          <a:ln/>
        </p:spPr>
        <p:txBody>
          <a:bodyPr/>
          <a:lstStyle/>
          <a:p>
            <a:r>
              <a:rPr lang="pt-BR" dirty="0"/>
              <a:t>2- A importância do grão</a:t>
            </a:r>
          </a:p>
        </p:txBody>
      </p:sp>
      <p:sp>
        <p:nvSpPr>
          <p:cNvPr id="4" name="Espaço Reservado para Número de Slide 3"/>
          <p:cNvSpPr>
            <a:spLocks noGrp="1"/>
          </p:cNvSpPr>
          <p:nvPr>
            <p:ph type="sldNum" sz="quarter" idx="12"/>
          </p:nvPr>
        </p:nvSpPr>
        <p:spPr/>
        <p:txBody>
          <a:bodyPr/>
          <a:lstStyle/>
          <a:p>
            <a:fld id="{0DBB9FE3-D63C-4A40-B010-4651D12E128D}" type="slidenum">
              <a:rPr lang="pt-BR" smtClean="0"/>
              <a:pPr/>
              <a:t>94</a:t>
            </a:fld>
            <a:endParaRPr lang="pt-BR"/>
          </a:p>
        </p:txBody>
      </p:sp>
      <p:sp>
        <p:nvSpPr>
          <p:cNvPr id="108550" name="Rectangle 6"/>
          <p:cNvSpPr>
            <a:spLocks noChangeArrowheads="1"/>
          </p:cNvSpPr>
          <p:nvPr/>
        </p:nvSpPr>
        <p:spPr bwMode="auto">
          <a:xfrm>
            <a:off x="0" y="836712"/>
            <a:ext cx="8964488" cy="5761037"/>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Se guardarmos cada ingresso adquirido de filmes, além de criarmos uma massa de dados descomunal, o que conseguiremos?</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Identificar perfil dos clientes? Não necessariamente.</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Identificar públicos por sessão? Sim, mas o grão adequado seria a sessão e não o bilhete.</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a:p>
            <a:pPr marL="342900" indent="-342900">
              <a:lnSpc>
                <a:spcPct val="90000"/>
              </a:lnSpc>
              <a:spcBef>
                <a:spcPct val="20000"/>
              </a:spcBef>
              <a:buClr>
                <a:schemeClr val="tx2"/>
              </a:buClr>
              <a:buSzPct val="70000"/>
              <a:buFont typeface="Wingdings" pitchFamily="2" charset="2"/>
              <a:buNone/>
            </a:pPr>
            <a:r>
              <a:rPr lang="pt-BR" sz="2400" b="0" i="0" dirty="0">
                <a:solidFill>
                  <a:schemeClr val="bg2"/>
                </a:solidFill>
              </a:rPr>
              <a:t>	Identificar o que o público consome no </a:t>
            </a:r>
            <a:r>
              <a:rPr lang="pt-BR" sz="2400" b="0" i="0" dirty="0" err="1">
                <a:solidFill>
                  <a:schemeClr val="bg2"/>
                </a:solidFill>
              </a:rPr>
              <a:t>Snack</a:t>
            </a:r>
            <a:r>
              <a:rPr lang="pt-BR" sz="2400" b="0" i="0" dirty="0">
                <a:solidFill>
                  <a:schemeClr val="bg2"/>
                </a:solidFill>
              </a:rPr>
              <a:t> Bar? Só se exigirmos que o cliente que for comprar uma pipoca responda em qual das salas ele está assistindo um filme....</a:t>
            </a:r>
          </a:p>
          <a:p>
            <a:pPr marL="342900" indent="-342900">
              <a:lnSpc>
                <a:spcPct val="90000"/>
              </a:lnSpc>
              <a:spcBef>
                <a:spcPct val="20000"/>
              </a:spcBef>
              <a:buClr>
                <a:schemeClr val="tx2"/>
              </a:buClr>
              <a:buSzPct val="70000"/>
              <a:buFont typeface="Wingdings" pitchFamily="2" charset="2"/>
              <a:buNone/>
            </a:pPr>
            <a:endParaRPr lang="pt-BR" sz="2400" b="0" i="0" dirty="0">
              <a:solidFill>
                <a:schemeClr val="bg2"/>
              </a:solidFill>
            </a:endParaRPr>
          </a:p>
        </p:txBody>
      </p:sp>
      <p:pic>
        <p:nvPicPr>
          <p:cNvPr id="5" name="Picture 3" descr="gxa"/>
          <p:cNvPicPr>
            <a:picLocks noChangeAspect="1" noChangeArrowheads="1"/>
          </p:cNvPicPr>
          <p:nvPr/>
        </p:nvPicPr>
        <p:blipFill>
          <a:blip r:embed="rId2" cstate="print"/>
          <a:srcRect/>
          <a:stretch>
            <a:fillRect/>
          </a:stretch>
        </p:blipFill>
        <p:spPr bwMode="auto">
          <a:xfrm>
            <a:off x="4716016" y="5609612"/>
            <a:ext cx="1679746" cy="1049999"/>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1694449" y="5524722"/>
            <a:ext cx="1450345" cy="1196752"/>
          </a:xfrm>
          <a:prstGeom prst="rect">
            <a:avLst/>
          </a:prstGeom>
          <a:noFill/>
          <a:ln w="9525">
            <a:noFill/>
            <a:miter lim="800000"/>
            <a:headEnd/>
            <a:tailEnd/>
          </a:ln>
        </p:spPr>
      </p:pic>
    </p:spTree>
    <p:extLst>
      <p:ext uri="{BB962C8B-B14F-4D97-AF65-F5344CB8AC3E}">
        <p14:creationId xmlns:p14="http://schemas.microsoft.com/office/powerpoint/2010/main" val="4040703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pt-BR" dirty="0"/>
              <a:t>3- Dimensões</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95</a:t>
            </a:fld>
            <a:endParaRPr lang="pt-BR"/>
          </a:p>
        </p:txBody>
      </p:sp>
      <p:sp>
        <p:nvSpPr>
          <p:cNvPr id="64515" name="Rectangle 3"/>
          <p:cNvSpPr>
            <a:spLocks noGrp="1" noChangeArrowheads="1"/>
          </p:cNvSpPr>
          <p:nvPr>
            <p:ph type="body" idx="4294967295"/>
          </p:nvPr>
        </p:nvSpPr>
        <p:spPr>
          <a:xfrm>
            <a:off x="0" y="836613"/>
            <a:ext cx="8604448" cy="5761037"/>
          </a:xfrm>
        </p:spPr>
        <p:txBody>
          <a:bodyPr/>
          <a:lstStyle/>
          <a:p>
            <a:pPr>
              <a:buFont typeface="Wingdings" pitchFamily="2" charset="2"/>
              <a:buNone/>
            </a:pPr>
            <a:r>
              <a:rPr lang="pt-BR" b="0" i="0" dirty="0"/>
              <a:t>	</a:t>
            </a:r>
            <a:r>
              <a:rPr lang="pt-BR" sz="2800" b="0" i="0" dirty="0"/>
              <a:t>A escolha das dimensões.</a:t>
            </a:r>
          </a:p>
          <a:p>
            <a:pPr>
              <a:buFont typeface="Wingdings" pitchFamily="2" charset="2"/>
              <a:buNone/>
            </a:pPr>
            <a:r>
              <a:rPr lang="pt-BR" b="0" i="0" dirty="0"/>
              <a:t>	</a:t>
            </a:r>
            <a:endParaRPr lang="pt-BR" sz="2400" b="0" i="0" dirty="0"/>
          </a:p>
          <a:p>
            <a:pPr>
              <a:buFont typeface="Wingdings" pitchFamily="2" charset="2"/>
              <a:buNone/>
            </a:pPr>
            <a:r>
              <a:rPr lang="pt-BR" sz="2400" b="0" i="0" dirty="0"/>
              <a:t>	Ponto fundamental para sucesso de um projeto, as dimensões existentes devem ser definidas antes de nos preocuparmos em onde, como e quais atributos dela iremos buscar. A presença do DBA nesse passo é em geral prejudicial, pois este sabe da dificuldade em se obter determinado dado. </a:t>
            </a:r>
          </a:p>
        </p:txBody>
      </p:sp>
      <p:pic>
        <p:nvPicPr>
          <p:cNvPr id="64517" name="Picture 5" descr="Modelo Star"/>
          <p:cNvPicPr>
            <a:picLocks noChangeAspect="1" noChangeArrowheads="1"/>
          </p:cNvPicPr>
          <p:nvPr/>
        </p:nvPicPr>
        <p:blipFill>
          <a:blip r:embed="rId2" cstate="print"/>
          <a:srcRect/>
          <a:stretch>
            <a:fillRect/>
          </a:stretch>
        </p:blipFill>
        <p:spPr bwMode="auto">
          <a:xfrm>
            <a:off x="3666138" y="4868863"/>
            <a:ext cx="3810000" cy="1781175"/>
          </a:xfrm>
          <a:prstGeom prst="rect">
            <a:avLst/>
          </a:prstGeom>
          <a:noFill/>
        </p:spPr>
      </p:pic>
    </p:spTree>
    <p:extLst>
      <p:ext uri="{BB962C8B-B14F-4D97-AF65-F5344CB8AC3E}">
        <p14:creationId xmlns:p14="http://schemas.microsoft.com/office/powerpoint/2010/main" val="2504048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pt-BR" dirty="0"/>
              <a:t>4- Fato</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96</a:t>
            </a:fld>
            <a:endParaRPr lang="pt-BR"/>
          </a:p>
        </p:txBody>
      </p:sp>
      <p:sp>
        <p:nvSpPr>
          <p:cNvPr id="65539" name="Rectangle 3"/>
          <p:cNvSpPr>
            <a:spLocks noGrp="1" noChangeArrowheads="1"/>
          </p:cNvSpPr>
          <p:nvPr>
            <p:ph type="body" idx="4294967295"/>
          </p:nvPr>
        </p:nvSpPr>
        <p:spPr>
          <a:xfrm>
            <a:off x="0" y="908050"/>
            <a:ext cx="8424863" cy="2881313"/>
          </a:xfrm>
        </p:spPr>
        <p:txBody>
          <a:bodyPr>
            <a:normAutofit/>
          </a:bodyPr>
          <a:lstStyle/>
          <a:p>
            <a:pPr>
              <a:buFont typeface="Wingdings" pitchFamily="2" charset="2"/>
              <a:buNone/>
            </a:pPr>
            <a:r>
              <a:rPr lang="pt-BR" b="0" i="0" dirty="0"/>
              <a:t>	</a:t>
            </a:r>
            <a:r>
              <a:rPr lang="pt-BR" sz="2600" b="0" i="0" dirty="0"/>
              <a:t>Os fatos, também os pré-calculados.</a:t>
            </a:r>
          </a:p>
          <a:p>
            <a:pPr>
              <a:buFont typeface="Wingdings" pitchFamily="2" charset="2"/>
              <a:buNone/>
            </a:pPr>
            <a:r>
              <a:rPr lang="pt-BR" sz="2600" b="0" i="0" dirty="0"/>
              <a:t>	Selecionadas as dimensões, a preocupação passa a ser identificar todos os fatos mensuráveis existentes nas tabelas de movimentos, inclusive aqueles obtidos através de cálculos. Foco nas medidas.</a:t>
            </a:r>
          </a:p>
        </p:txBody>
      </p:sp>
      <p:pic>
        <p:nvPicPr>
          <p:cNvPr id="65542" name="Picture 6"/>
          <p:cNvPicPr>
            <a:picLocks noChangeAspect="1" noChangeArrowheads="1"/>
          </p:cNvPicPr>
          <p:nvPr/>
        </p:nvPicPr>
        <p:blipFill>
          <a:blip r:embed="rId2" cstate="print"/>
          <a:srcRect/>
          <a:stretch>
            <a:fillRect/>
          </a:stretch>
        </p:blipFill>
        <p:spPr bwMode="auto">
          <a:xfrm>
            <a:off x="2940908" y="3152758"/>
            <a:ext cx="4959007" cy="3568718"/>
          </a:xfrm>
          <a:prstGeom prst="rect">
            <a:avLst/>
          </a:prstGeom>
          <a:noFill/>
        </p:spPr>
      </p:pic>
      <p:sp>
        <p:nvSpPr>
          <p:cNvPr id="65543" name="Rectangle 7"/>
          <p:cNvSpPr>
            <a:spLocks noChangeArrowheads="1"/>
          </p:cNvSpPr>
          <p:nvPr/>
        </p:nvSpPr>
        <p:spPr bwMode="auto">
          <a:xfrm>
            <a:off x="107950" y="2852738"/>
            <a:ext cx="4103688" cy="3382962"/>
          </a:xfrm>
          <a:prstGeom prst="rect">
            <a:avLst/>
          </a:prstGeom>
          <a:noFill/>
          <a:ln w="9525">
            <a:noFill/>
            <a:miter lim="800000"/>
            <a:headEnd/>
            <a:tailEnd/>
          </a:ln>
        </p:spPr>
        <p:txBody>
          <a:bodyPr/>
          <a:lstStyle/>
          <a:p>
            <a:pPr marL="342900" indent="-342900">
              <a:lnSpc>
                <a:spcPct val="80000"/>
              </a:lnSpc>
              <a:spcBef>
                <a:spcPct val="20000"/>
              </a:spcBef>
              <a:buClr>
                <a:schemeClr val="tx2"/>
              </a:buClr>
              <a:buSzPct val="70000"/>
              <a:buFont typeface="Wingdings" pitchFamily="2" charset="2"/>
              <a:buNone/>
            </a:pPr>
            <a:endParaRPr lang="en-US" sz="2400"/>
          </a:p>
        </p:txBody>
      </p:sp>
    </p:spTree>
    <p:extLst>
      <p:ext uri="{BB962C8B-B14F-4D97-AF65-F5344CB8AC3E}">
        <p14:creationId xmlns:p14="http://schemas.microsoft.com/office/powerpoint/2010/main" val="2931910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pt-BR" dirty="0"/>
              <a:t>5- Os atributos</a:t>
            </a:r>
          </a:p>
        </p:txBody>
      </p:sp>
      <p:sp>
        <p:nvSpPr>
          <p:cNvPr id="5" name="Espaço Reservado para Número de Slide 4"/>
          <p:cNvSpPr>
            <a:spLocks noGrp="1"/>
          </p:cNvSpPr>
          <p:nvPr>
            <p:ph type="sldNum" sz="quarter" idx="12"/>
          </p:nvPr>
        </p:nvSpPr>
        <p:spPr/>
        <p:txBody>
          <a:bodyPr/>
          <a:lstStyle/>
          <a:p>
            <a:fld id="{0DBB9FE3-D63C-4A40-B010-4651D12E128D}" type="slidenum">
              <a:rPr lang="pt-BR" smtClean="0"/>
              <a:pPr/>
              <a:t>97</a:t>
            </a:fld>
            <a:endParaRPr lang="pt-BR"/>
          </a:p>
        </p:txBody>
      </p:sp>
      <p:sp>
        <p:nvSpPr>
          <p:cNvPr id="66563" name="Rectangle 3"/>
          <p:cNvSpPr>
            <a:spLocks noGrp="1" noChangeArrowheads="1"/>
          </p:cNvSpPr>
          <p:nvPr>
            <p:ph type="body" idx="4294967295"/>
          </p:nvPr>
        </p:nvSpPr>
        <p:spPr>
          <a:xfrm>
            <a:off x="82343" y="764704"/>
            <a:ext cx="8564563" cy="3600450"/>
          </a:xfrm>
        </p:spPr>
        <p:txBody>
          <a:bodyPr>
            <a:normAutofit/>
          </a:bodyPr>
          <a:lstStyle/>
          <a:p>
            <a:pPr>
              <a:lnSpc>
                <a:spcPct val="80000"/>
              </a:lnSpc>
              <a:buFont typeface="Wingdings" pitchFamily="2" charset="2"/>
              <a:buNone/>
            </a:pPr>
            <a:r>
              <a:rPr lang="pt-BR" sz="2400" b="0" i="0" dirty="0"/>
              <a:t>	Os atributos das dimensões.</a:t>
            </a:r>
          </a:p>
          <a:p>
            <a:pPr>
              <a:lnSpc>
                <a:spcPct val="80000"/>
              </a:lnSpc>
              <a:buFont typeface="Wingdings" pitchFamily="2" charset="2"/>
              <a:buNone/>
            </a:pPr>
            <a:endParaRPr lang="pt-BR" sz="2400" b="0" i="0" dirty="0"/>
          </a:p>
          <a:p>
            <a:pPr>
              <a:lnSpc>
                <a:spcPct val="80000"/>
              </a:lnSpc>
              <a:buFont typeface="Wingdings" pitchFamily="2" charset="2"/>
              <a:buNone/>
            </a:pPr>
            <a:r>
              <a:rPr lang="pt-BR" sz="2400" b="0" i="0" dirty="0"/>
              <a:t>	Além do código e nome usualmente atributos como categoria do produto, marca, unidade por embalagem expedida são atributos complementares de grande importância em algumas análises. Será que basta saber Nome e Código do Cliente? Muitas vezes atributos pouco naturais, como classificações da área de marketing, fazem mais sentido para o tomador de decisão, do que outros atributos bem mais óbvios.</a:t>
            </a:r>
          </a:p>
        </p:txBody>
      </p:sp>
      <p:pic>
        <p:nvPicPr>
          <p:cNvPr id="66564" name="Picture 4"/>
          <p:cNvPicPr>
            <a:picLocks noChangeAspect="1" noChangeArrowheads="1"/>
          </p:cNvPicPr>
          <p:nvPr/>
        </p:nvPicPr>
        <p:blipFill>
          <a:blip r:embed="rId2" cstate="print"/>
          <a:srcRect/>
          <a:stretch>
            <a:fillRect/>
          </a:stretch>
        </p:blipFill>
        <p:spPr bwMode="auto">
          <a:xfrm>
            <a:off x="5515758" y="4162088"/>
            <a:ext cx="2534370" cy="2651288"/>
          </a:xfrm>
          <a:prstGeom prst="rect">
            <a:avLst/>
          </a:prstGeom>
          <a:noFill/>
        </p:spPr>
      </p:pic>
    </p:spTree>
    <p:extLst>
      <p:ext uri="{BB962C8B-B14F-4D97-AF65-F5344CB8AC3E}">
        <p14:creationId xmlns:p14="http://schemas.microsoft.com/office/powerpoint/2010/main" val="707996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pt-BR" dirty="0"/>
              <a:t>6- As modificações lentas</a:t>
            </a:r>
          </a:p>
        </p:txBody>
      </p:sp>
      <p:sp>
        <p:nvSpPr>
          <p:cNvPr id="7" name="Espaço Reservado para Número de Slide 6"/>
          <p:cNvSpPr>
            <a:spLocks noGrp="1"/>
          </p:cNvSpPr>
          <p:nvPr>
            <p:ph type="sldNum" sz="quarter" idx="12"/>
          </p:nvPr>
        </p:nvSpPr>
        <p:spPr/>
        <p:txBody>
          <a:bodyPr/>
          <a:lstStyle/>
          <a:p>
            <a:fld id="{0DBB9FE3-D63C-4A40-B010-4651D12E128D}" type="slidenum">
              <a:rPr lang="pt-BR" smtClean="0"/>
              <a:pPr/>
              <a:t>98</a:t>
            </a:fld>
            <a:endParaRPr lang="pt-BR"/>
          </a:p>
        </p:txBody>
      </p:sp>
      <p:sp>
        <p:nvSpPr>
          <p:cNvPr id="67587" name="Rectangle 3"/>
          <p:cNvSpPr>
            <a:spLocks noGrp="1" noChangeArrowheads="1"/>
          </p:cNvSpPr>
          <p:nvPr>
            <p:ph type="body" idx="4294967295"/>
          </p:nvPr>
        </p:nvSpPr>
        <p:spPr>
          <a:xfrm>
            <a:off x="179388" y="3228102"/>
            <a:ext cx="8208963" cy="2447925"/>
          </a:xfrm>
        </p:spPr>
        <p:txBody>
          <a:bodyPr>
            <a:normAutofit/>
          </a:bodyPr>
          <a:lstStyle/>
          <a:p>
            <a:pPr marL="180000">
              <a:buFont typeface="Wingdings" pitchFamily="2" charset="2"/>
              <a:buNone/>
            </a:pPr>
            <a:r>
              <a:rPr lang="pt-BR" sz="2400" b="0" i="0" dirty="0">
                <a:ea typeface="Verdana" pitchFamily="34" charset="0"/>
                <a:cs typeface="Verdana" pitchFamily="34" charset="0"/>
              </a:rPr>
              <a:t>	Chaves de produtos que mudam, visando identificar pequenas alterações na composição de um produto, precisam ser identificadas, de forma a possibilitar identificar o eventual ganho trazido pela mudança.</a:t>
            </a:r>
          </a:p>
        </p:txBody>
      </p:sp>
      <p:sp>
        <p:nvSpPr>
          <p:cNvPr id="67589" name="Rectangle 5"/>
          <p:cNvSpPr>
            <a:spLocks noChangeArrowheads="1"/>
          </p:cNvSpPr>
          <p:nvPr/>
        </p:nvSpPr>
        <p:spPr bwMode="auto">
          <a:xfrm>
            <a:off x="0" y="851615"/>
            <a:ext cx="8713092" cy="2376487"/>
          </a:xfrm>
          <a:prstGeom prst="rect">
            <a:avLst/>
          </a:prstGeom>
          <a:noFill/>
          <a:ln w="9525">
            <a:noFill/>
            <a:miter lim="800000"/>
            <a:headEnd/>
            <a:tailEnd/>
          </a:ln>
        </p:spPr>
        <p:txBody>
          <a:bodyPr/>
          <a:lstStyle/>
          <a:p>
            <a:pPr marL="342900" indent="-342900">
              <a:lnSpc>
                <a:spcPct val="80000"/>
              </a:lnSpc>
              <a:spcBef>
                <a:spcPct val="20000"/>
              </a:spcBef>
              <a:buClr>
                <a:schemeClr val="tx2"/>
              </a:buClr>
              <a:buSzPct val="70000"/>
              <a:buFont typeface="Wingdings" pitchFamily="2" charset="2"/>
              <a:buNone/>
            </a:pPr>
            <a:r>
              <a:rPr lang="pt-BR" sz="2400" b="0" i="0" dirty="0">
                <a:solidFill>
                  <a:schemeClr val="bg2"/>
                </a:solidFill>
              </a:rPr>
              <a:t>	Rastrear dimensões de modificação lenta.</a:t>
            </a:r>
          </a:p>
          <a:p>
            <a:pPr marL="342900" indent="-342900">
              <a:lnSpc>
                <a:spcPct val="80000"/>
              </a:lnSpc>
              <a:spcBef>
                <a:spcPct val="20000"/>
              </a:spcBef>
              <a:buClr>
                <a:schemeClr val="tx2"/>
              </a:buClr>
              <a:buSzPct val="70000"/>
              <a:buFont typeface="Wingdings" pitchFamily="2" charset="2"/>
              <a:buNone/>
            </a:pPr>
            <a:r>
              <a:rPr lang="pt-BR" sz="2400" b="0" i="0" dirty="0">
                <a:solidFill>
                  <a:schemeClr val="bg2"/>
                </a:solidFill>
              </a:rPr>
              <a:t>	</a:t>
            </a:r>
          </a:p>
          <a:p>
            <a:pPr marL="342900" indent="-342900">
              <a:lnSpc>
                <a:spcPct val="80000"/>
              </a:lnSpc>
              <a:spcBef>
                <a:spcPct val="20000"/>
              </a:spcBef>
              <a:buClr>
                <a:schemeClr val="tx2"/>
              </a:buClr>
              <a:buSzPct val="70000"/>
              <a:buFont typeface="Wingdings" pitchFamily="2" charset="2"/>
              <a:buNone/>
            </a:pPr>
            <a:r>
              <a:rPr lang="pt-BR" sz="2400" b="0" i="0" dirty="0">
                <a:solidFill>
                  <a:schemeClr val="bg2"/>
                </a:solidFill>
              </a:rPr>
              <a:t>	Por vezes um registro detalhado de uma operação de cliente é registrado no banco de dados, mas algumas suposições podem estar erradas, gerando a necessidade de pesquisas nos dados existentes nos bancos de dados legados. </a:t>
            </a:r>
          </a:p>
          <a:p>
            <a:pPr marL="342900" indent="-342900">
              <a:lnSpc>
                <a:spcPct val="80000"/>
              </a:lnSpc>
              <a:spcBef>
                <a:spcPct val="20000"/>
              </a:spcBef>
              <a:buClr>
                <a:schemeClr val="tx2"/>
              </a:buClr>
              <a:buSzPct val="70000"/>
              <a:buFont typeface="Wingdings" pitchFamily="2" charset="2"/>
              <a:buNone/>
            </a:pPr>
            <a:r>
              <a:rPr lang="pt-BR" sz="2400" b="0" i="0" dirty="0">
                <a:solidFill>
                  <a:schemeClr val="bg2"/>
                </a:solidFill>
              </a:rPr>
              <a:t>	</a:t>
            </a:r>
          </a:p>
        </p:txBody>
      </p:sp>
      <p:pic>
        <p:nvPicPr>
          <p:cNvPr id="67588" name="Picture 4"/>
          <p:cNvPicPr>
            <a:picLocks noChangeAspect="1" noChangeArrowheads="1"/>
          </p:cNvPicPr>
          <p:nvPr/>
        </p:nvPicPr>
        <p:blipFill>
          <a:blip r:embed="rId2" cstate="print"/>
          <a:srcRect/>
          <a:stretch>
            <a:fillRect/>
          </a:stretch>
        </p:blipFill>
        <p:spPr bwMode="auto">
          <a:xfrm>
            <a:off x="5755588" y="4788701"/>
            <a:ext cx="1349209" cy="1872953"/>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2411760" y="5229200"/>
            <a:ext cx="1442130" cy="1189973"/>
          </a:xfrm>
          <a:prstGeom prst="rect">
            <a:avLst/>
          </a:prstGeom>
          <a:noFill/>
          <a:ln w="9525">
            <a:noFill/>
            <a:miter lim="800000"/>
            <a:headEnd/>
            <a:tailEnd/>
          </a:ln>
        </p:spPr>
      </p:pic>
    </p:spTree>
    <p:extLst>
      <p:ext uri="{BB962C8B-B14F-4D97-AF65-F5344CB8AC3E}">
        <p14:creationId xmlns:p14="http://schemas.microsoft.com/office/powerpoint/2010/main" val="377331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pt-BR" dirty="0"/>
              <a:t>7- Agregadas</a:t>
            </a:r>
            <a:r>
              <a:rPr lang="pt-BR" sz="1800" dirty="0"/>
              <a:t> </a:t>
            </a:r>
            <a:r>
              <a:rPr lang="pt-BR" sz="1600" dirty="0"/>
              <a:t>(dimensões heterogêneas e </a:t>
            </a:r>
            <a:r>
              <a:rPr lang="pt-BR" sz="1600" dirty="0" err="1"/>
              <a:t>mini-dimensões</a:t>
            </a:r>
            <a:r>
              <a:rPr lang="pt-BR" sz="1600" dirty="0"/>
              <a:t>)</a:t>
            </a:r>
          </a:p>
        </p:txBody>
      </p:sp>
      <p:sp>
        <p:nvSpPr>
          <p:cNvPr id="6" name="Espaço Reservado para Número de Slide 5"/>
          <p:cNvSpPr>
            <a:spLocks noGrp="1"/>
          </p:cNvSpPr>
          <p:nvPr>
            <p:ph type="sldNum" sz="quarter" idx="12"/>
          </p:nvPr>
        </p:nvSpPr>
        <p:spPr/>
        <p:txBody>
          <a:bodyPr/>
          <a:lstStyle/>
          <a:p>
            <a:fld id="{0DBB9FE3-D63C-4A40-B010-4651D12E128D}" type="slidenum">
              <a:rPr lang="pt-BR" smtClean="0"/>
              <a:pPr/>
              <a:t>99</a:t>
            </a:fld>
            <a:endParaRPr lang="pt-BR"/>
          </a:p>
        </p:txBody>
      </p:sp>
      <p:sp>
        <p:nvSpPr>
          <p:cNvPr id="68611" name="Rectangle 3"/>
          <p:cNvSpPr>
            <a:spLocks noGrp="1" noChangeArrowheads="1"/>
          </p:cNvSpPr>
          <p:nvPr>
            <p:ph type="body" idx="4294967295"/>
          </p:nvPr>
        </p:nvSpPr>
        <p:spPr>
          <a:xfrm>
            <a:off x="0" y="898525"/>
            <a:ext cx="8351838" cy="5616575"/>
          </a:xfrm>
        </p:spPr>
        <p:txBody>
          <a:bodyPr>
            <a:normAutofit/>
          </a:bodyPr>
          <a:lstStyle/>
          <a:p>
            <a:pPr>
              <a:buFont typeface="Wingdings" pitchFamily="2" charset="2"/>
              <a:buNone/>
            </a:pPr>
            <a:r>
              <a:rPr lang="pt-BR" sz="2400" b="0" i="0" dirty="0"/>
              <a:t>	Dimensões Agregadas</a:t>
            </a:r>
          </a:p>
          <a:p>
            <a:pPr>
              <a:buFont typeface="Wingdings" pitchFamily="2" charset="2"/>
              <a:buNone/>
            </a:pPr>
            <a:r>
              <a:rPr lang="pt-BR" sz="2400" b="0" i="0" dirty="0"/>
              <a:t>	Muitas vezes são necessários conjuntos de dados pré-processados ou agregados para permitir que perguntas como “Qual o volume total de negócios registrados nas filiais reformadas, comparadas a média das demais lojas?”  </a:t>
            </a:r>
          </a:p>
          <a:p>
            <a:pPr>
              <a:buFont typeface="Wingdings" pitchFamily="2" charset="2"/>
              <a:buNone/>
            </a:pPr>
            <a:r>
              <a:rPr lang="pt-BR" sz="2400" b="0" i="0" dirty="0"/>
              <a:t>	Normalmente, esse tipo de questão não é passível de ser respondida apenas a partir dos dados elementares. Da mesma forma, muitas vezes </a:t>
            </a:r>
            <a:r>
              <a:rPr lang="pt-BR" sz="2400" b="0" i="0" dirty="0" err="1"/>
              <a:t>mini-dimensões</a:t>
            </a:r>
            <a:r>
              <a:rPr lang="pt-BR" sz="2400" b="0" i="0" dirty="0"/>
              <a:t> surgem motivadas pelo mesmo tipo de questão.</a:t>
            </a:r>
          </a:p>
        </p:txBody>
      </p:sp>
      <p:pic>
        <p:nvPicPr>
          <p:cNvPr id="68613" name="Picture 5"/>
          <p:cNvPicPr>
            <a:picLocks noChangeAspect="1" noChangeArrowheads="1"/>
          </p:cNvPicPr>
          <p:nvPr/>
        </p:nvPicPr>
        <p:blipFill>
          <a:blip r:embed="rId2" cstate="print"/>
          <a:srcRect/>
          <a:stretch>
            <a:fillRect/>
          </a:stretch>
        </p:blipFill>
        <p:spPr bwMode="auto">
          <a:xfrm>
            <a:off x="4788024" y="5122863"/>
            <a:ext cx="3162300" cy="1392237"/>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1331640" y="5102324"/>
            <a:ext cx="1712145" cy="1412776"/>
          </a:xfrm>
          <a:prstGeom prst="rect">
            <a:avLst/>
          </a:prstGeom>
          <a:noFill/>
          <a:ln w="9525">
            <a:noFill/>
            <a:miter lim="800000"/>
            <a:headEnd/>
            <a:tailEnd/>
          </a:ln>
        </p:spPr>
      </p:pic>
    </p:spTree>
    <p:extLst>
      <p:ext uri="{BB962C8B-B14F-4D97-AF65-F5344CB8AC3E}">
        <p14:creationId xmlns:p14="http://schemas.microsoft.com/office/powerpoint/2010/main" val="2051182329"/>
      </p:ext>
    </p:extLst>
  </p:cSld>
  <p:clrMapOvr>
    <a:masterClrMapping/>
  </p:clrMapOvr>
</p:sld>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7435</TotalTime>
  <Words>7198</Words>
  <Application>Microsoft Office PowerPoint</Application>
  <PresentationFormat>Papel Carta (216 x 279 mm)</PresentationFormat>
  <Paragraphs>819</Paragraphs>
  <Slides>149</Slides>
  <Notes>2</Notes>
  <HiddenSlides>0</HiddenSlides>
  <MMClips>0</MMClips>
  <ScaleCrop>false</ScaleCrop>
  <HeadingPairs>
    <vt:vector size="8" baseType="variant">
      <vt:variant>
        <vt:lpstr>Fontes usadas</vt:lpstr>
      </vt:variant>
      <vt:variant>
        <vt:i4>7</vt:i4>
      </vt:variant>
      <vt:variant>
        <vt:lpstr>Tema</vt:lpstr>
      </vt:variant>
      <vt:variant>
        <vt:i4>3</vt:i4>
      </vt:variant>
      <vt:variant>
        <vt:lpstr>Servidores OLE inseridos</vt:lpstr>
      </vt:variant>
      <vt:variant>
        <vt:i4>1</vt:i4>
      </vt:variant>
      <vt:variant>
        <vt:lpstr>Títulos de slides</vt:lpstr>
      </vt:variant>
      <vt:variant>
        <vt:i4>149</vt:i4>
      </vt:variant>
    </vt:vector>
  </HeadingPairs>
  <TitlesOfParts>
    <vt:vector size="160" baseType="lpstr">
      <vt:lpstr>Arial</vt:lpstr>
      <vt:lpstr>Calibri</vt:lpstr>
      <vt:lpstr>Gotham-Bold</vt:lpstr>
      <vt:lpstr>Square721 BT</vt:lpstr>
      <vt:lpstr>Times New Roman</vt:lpstr>
      <vt:lpstr>Verdana</vt:lpstr>
      <vt:lpstr>Wingdings</vt:lpstr>
      <vt:lpstr>Personalizar design</vt:lpstr>
      <vt:lpstr>Default Design</vt:lpstr>
      <vt:lpstr>1_Tema do Office</vt:lpstr>
      <vt:lpstr>CorelDRAW.Graphic.10</vt:lpstr>
      <vt:lpstr>Apresentação do PowerPoint</vt:lpstr>
      <vt:lpstr>Apresentação do PowerPoint</vt:lpstr>
      <vt:lpstr>Agenda</vt:lpstr>
      <vt:lpstr>Apresentação do PowerPoint</vt:lpstr>
      <vt:lpstr>Comparação entre modelos </vt:lpstr>
      <vt:lpstr>Uma Visão Geral: Abordagem de Kimball</vt:lpstr>
      <vt:lpstr>Modelo Dimensional</vt:lpstr>
      <vt:lpstr>Uma Visão Geral: OLAP</vt:lpstr>
      <vt:lpstr>Descrição sumária do Comércio</vt:lpstr>
      <vt:lpstr>Descrição sumária do Comércio</vt:lpstr>
      <vt:lpstr>Um resumo do sistema transacional</vt:lpstr>
      <vt:lpstr>Um resumo do sistema transacional</vt:lpstr>
      <vt:lpstr>Modelo Básico</vt:lpstr>
      <vt:lpstr>Pontos Relevantes...</vt:lpstr>
      <vt:lpstr>Apresentação do PowerPoint</vt:lpstr>
      <vt:lpstr>Apresentação do PowerPoint</vt:lpstr>
      <vt:lpstr>Apresentação do PowerPoint</vt:lpstr>
      <vt:lpstr>Pontos Relevantes...</vt:lpstr>
      <vt:lpstr>Conclusão</vt:lpstr>
      <vt:lpstr>Apresentação do PowerPoint</vt:lpstr>
      <vt:lpstr>Apresentação do PowerPoint</vt:lpstr>
      <vt:lpstr>Conceituação de Imnon</vt:lpstr>
      <vt:lpstr>Apresentação do PowerPoint</vt:lpstr>
      <vt:lpstr>Conceituação de Kimball</vt:lpstr>
      <vt:lpstr>Conceituação de Kimball</vt:lpstr>
      <vt:lpstr>Apresentação do PowerPoint</vt:lpstr>
      <vt:lpstr>Características do Modelo E-R</vt:lpstr>
      <vt:lpstr>Apresentação do PowerPoint</vt:lpstr>
      <vt:lpstr>Conceituação de Kimball</vt:lpstr>
      <vt:lpstr>Comparando Ideias</vt:lpstr>
      <vt:lpstr>Comparando Ideias</vt:lpstr>
      <vt:lpstr>Comparando Ideias</vt:lpstr>
      <vt:lpstr>Modelo Dimensional</vt:lpstr>
      <vt:lpstr>Apresentação do PowerPoint</vt:lpstr>
      <vt:lpstr>Tabelas Dimensionais</vt:lpstr>
      <vt:lpstr>Tabelas Dimensionais</vt:lpstr>
      <vt:lpstr>Tabela Dimensional - Exemplo</vt:lpstr>
      <vt:lpstr>Bases da Modelagem Dimensional</vt:lpstr>
      <vt:lpstr>Tabela de Fato</vt:lpstr>
      <vt:lpstr>Chaves – Discussão...</vt:lpstr>
      <vt:lpstr>Apresentação do PowerPoint</vt:lpstr>
      <vt:lpstr>Chaves – Uma discussão...</vt:lpstr>
      <vt:lpstr>Chaves – Discussão...</vt:lpstr>
      <vt:lpstr>Drilling – Conceito de agrupamento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Discussão Metodológica</vt:lpstr>
      <vt:lpstr>O esquema top-down</vt:lpstr>
      <vt:lpstr>Apresentação do PowerPoint</vt:lpstr>
      <vt:lpstr>O esquema bottom-up</vt:lpstr>
      <vt:lpstr>Modelagem Dimensional Informal</vt:lpstr>
      <vt:lpstr>Uma estimativa Data Mart x Data Warehouse (2009)</vt:lpstr>
      <vt:lpstr>Discussão Metodológica</vt:lpstr>
      <vt:lpstr>Decorrências</vt:lpstr>
      <vt:lpstr>Apresentação do PowerPoint</vt:lpstr>
      <vt:lpstr>Exemplo Básico: Loja de Eletroeletrônicos</vt:lpstr>
      <vt:lpstr>Exemplo Básico: Loja de Eletroeletrônicos</vt:lpstr>
      <vt:lpstr>Apresentação do PowerPoint</vt:lpstr>
      <vt:lpstr>Apresentação do PowerPoint</vt:lpstr>
      <vt:lpstr>Apresentação do PowerPoint</vt:lpstr>
      <vt:lpstr>Apresentação do PowerPoint</vt:lpstr>
      <vt:lpstr>Construção de um Data Warehouse Dimensional </vt:lpstr>
      <vt:lpstr>Cartilha de Modelagem Dimensional</vt:lpstr>
      <vt:lpstr>Objetivos de um data warehouse</vt:lpstr>
      <vt:lpstr>Objetivos de um data warehouse</vt:lpstr>
      <vt:lpstr>Papel do gerente do data warehouse</vt:lpstr>
      <vt:lpstr>Papel do gerente do data warehouse</vt:lpstr>
      <vt:lpstr>Elementos básicos do data warehouse</vt:lpstr>
      <vt:lpstr>Elementos básicos do data warehouse</vt:lpstr>
      <vt:lpstr>Elementos básicos do data warehouse</vt:lpstr>
      <vt:lpstr>Elementos básicos do data warehouse</vt:lpstr>
      <vt:lpstr>Elementos básicos do data warehouse</vt:lpstr>
      <vt:lpstr>Os 9 passos da modelagem dimensional</vt:lpstr>
      <vt:lpstr>1- Processos, antes de tudo</vt:lpstr>
      <vt:lpstr>1- Processos, antes de tudo</vt:lpstr>
      <vt:lpstr>1- Processos, antes de tudo</vt:lpstr>
      <vt:lpstr>2- A importância do grão</vt:lpstr>
      <vt:lpstr>2- A importância do grão</vt:lpstr>
      <vt:lpstr>2- A importância do grão</vt:lpstr>
      <vt:lpstr>2- A importância do grão</vt:lpstr>
      <vt:lpstr>2- A importância do grão</vt:lpstr>
      <vt:lpstr>3- Dimensões</vt:lpstr>
      <vt:lpstr>4- Fato</vt:lpstr>
      <vt:lpstr>5- Os atributos</vt:lpstr>
      <vt:lpstr>6- As modificações lentas</vt:lpstr>
      <vt:lpstr>7- Agregadas (dimensões heterogêneas e mini-dimensões)</vt:lpstr>
      <vt:lpstr>8- A importância da história</vt:lpstr>
      <vt:lpstr>9- Quando fazer a carga</vt:lpstr>
      <vt:lpstr>Apresentação do PowerPoint</vt:lpstr>
      <vt:lpstr>KEC – Passo 1: o Processo</vt:lpstr>
      <vt:lpstr>KEC – Passo 2: a Granularidade</vt:lpstr>
      <vt:lpstr>KEC – Passo 2: a Granularidade</vt:lpstr>
      <vt:lpstr>KEC – Passo 2: a Granularidade</vt:lpstr>
      <vt:lpstr>KEC – Passo 2: a Granularidade</vt:lpstr>
      <vt:lpstr>KEC – Passos 3 e 4: Dimensões e Fatos</vt:lpstr>
      <vt:lpstr>Apresentação do PowerPoint</vt:lpstr>
      <vt:lpstr>Apresentação do PowerPoint</vt:lpstr>
      <vt:lpstr>Estudo de Caso: Vendas a Varejo (Kimball)</vt:lpstr>
      <vt:lpstr>Estudo de Caso: Vendas a Varejo (Kimball)</vt:lpstr>
      <vt:lpstr>Passo 1: O processo</vt:lpstr>
      <vt:lpstr>Passo 2: Grão</vt:lpstr>
      <vt:lpstr>Passo 2: Grão</vt:lpstr>
      <vt:lpstr>Passo 3: Dimensões</vt:lpstr>
      <vt:lpstr>Passo 3: Dimensões</vt:lpstr>
      <vt:lpstr>Passo 4: Fatos </vt:lpstr>
      <vt:lpstr>Passo 4: Fatos </vt:lpstr>
      <vt:lpstr>Passo 4: Fatos</vt:lpstr>
      <vt:lpstr>Passo 4: Fatos</vt:lpstr>
      <vt:lpstr>Atributos da tabela de dimensão Data</vt:lpstr>
      <vt:lpstr>Atributos da tabela de dimensão Data</vt:lpstr>
      <vt:lpstr>Atributos da tabela de dimensão Produto</vt:lpstr>
      <vt:lpstr>Atributos da tabela de dimensão Produto</vt:lpstr>
      <vt:lpstr>Atributos da tabela de dimensão Produto</vt:lpstr>
      <vt:lpstr>Atributos da tabela de dimensão Produto</vt:lpstr>
      <vt:lpstr>Atributos da tabela de dimensão Produto</vt:lpstr>
      <vt:lpstr>Atributos da tabela de dimensão Produto</vt:lpstr>
      <vt:lpstr>Atributos da tabela de dimensão Produto</vt:lpstr>
      <vt:lpstr>Atributos da tabela de dimensão Produto</vt:lpstr>
      <vt:lpstr>Atributos da tabela de dimensão Produto</vt:lpstr>
      <vt:lpstr>Atributos da tabela de dimensão Loja </vt:lpstr>
      <vt:lpstr>Atributos da tabela de dimensão Promoção </vt:lpstr>
      <vt:lpstr>Atributos da tabela de dimensão Promoção </vt:lpstr>
      <vt:lpstr>Atributos da tabela de dimensão Promoção</vt:lpstr>
      <vt:lpstr>Atributos da tabela dimensional Promoção</vt:lpstr>
      <vt:lpstr>Atributos da tabela dimensional Promoção</vt:lpstr>
      <vt:lpstr>Dimensões Degeneradas</vt:lpstr>
      <vt:lpstr>Dimensões Degeneradas</vt:lpstr>
      <vt:lpstr>Extensão de possibilidades</vt:lpstr>
      <vt:lpstr>Normalizando Dimensões (snowflaking)</vt:lpstr>
      <vt:lpstr>Estrela ou Centopéia?</vt:lpstr>
      <vt:lpstr>Estrela ou Centopéia?</vt:lpstr>
      <vt:lpstr>Estrela ou Centopéia?</vt:lpstr>
      <vt:lpstr>Cesta de Mercado</vt:lpstr>
      <vt:lpstr>Apresentação do PowerPoint</vt:lpstr>
      <vt:lpstr>Aplicando conceitos ao Supermercado</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474</cp:revision>
  <dcterms:created xsi:type="dcterms:W3CDTF">1999-05-02T13:25:21Z</dcterms:created>
  <dcterms:modified xsi:type="dcterms:W3CDTF">2018-11-25T11:37:08Z</dcterms:modified>
</cp:coreProperties>
</file>